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6" r:id="rId4"/>
    <p:sldId id="262" r:id="rId5"/>
    <p:sldId id="312" r:id="rId6"/>
    <p:sldId id="258" r:id="rId7"/>
    <p:sldId id="317" r:id="rId8"/>
    <p:sldId id="372" r:id="rId9"/>
    <p:sldId id="377" r:id="rId10"/>
    <p:sldId id="364" r:id="rId11"/>
    <p:sldId id="374" r:id="rId12"/>
    <p:sldId id="375" r:id="rId13"/>
    <p:sldId id="373" r:id="rId14"/>
    <p:sldId id="376" r:id="rId15"/>
    <p:sldId id="378" r:id="rId16"/>
    <p:sldId id="315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5B9BD5"/>
    <a:srgbClr val="45C1A4"/>
    <a:srgbClr val="0E7FB7"/>
    <a:srgbClr val="F2685A"/>
    <a:srgbClr val="B9D5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10" autoAdjust="0"/>
  </p:normalViewPr>
  <p:slideViewPr>
    <p:cSldViewPr>
      <p:cViewPr varScale="1">
        <p:scale>
          <a:sx n="80" d="100"/>
          <a:sy n="80" d="100"/>
        </p:scale>
        <p:origin x="96" y="13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FB4161-0459-42FD-A8BD-4CA50575233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F9D8EB-CC45-4324-912A-2DDA1598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8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FB4161-0459-42FD-A8BD-4CA50575233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F9D8EB-CC45-4324-912A-2DDA1598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0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FB4161-0459-42FD-A8BD-4CA50575233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F9D8EB-CC45-4324-912A-2DDA1598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9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FB4161-0459-42FD-A8BD-4CA50575233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F9D8EB-CC45-4324-912A-2DDA1598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8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FB4161-0459-42FD-A8BD-4CA50575233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F9D8EB-CC45-4324-912A-2DDA1598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5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FB4161-0459-42FD-A8BD-4CA50575233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F9D8EB-CC45-4324-912A-2DDA1598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9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FB4161-0459-42FD-A8BD-4CA50575233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F9D8EB-CC45-4324-912A-2DDA1598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5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FB4161-0459-42FD-A8BD-4CA50575233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F9D8EB-CC45-4324-912A-2DDA1598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6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FB4161-0459-42FD-A8BD-4CA50575233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F9D8EB-CC45-4324-912A-2DDA1598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8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FB4161-0459-42FD-A8BD-4CA50575233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F9D8EB-CC45-4324-912A-2DDA1598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DFB4161-0459-42FD-A8BD-4CA505752339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F9D8EB-CC45-4324-912A-2DDA1598F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1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981200" y="5048250"/>
            <a:ext cx="6553200" cy="114300"/>
            <a:chOff x="1088065" y="5048250"/>
            <a:chExt cx="7120270" cy="1143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088065" y="5048250"/>
              <a:ext cx="1807535" cy="114300"/>
            </a:xfrm>
            <a:prstGeom prst="rect">
              <a:avLst/>
            </a:prstGeom>
            <a:solidFill>
              <a:srgbClr val="F268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840665" y="5048250"/>
              <a:ext cx="1807535" cy="114300"/>
            </a:xfrm>
            <a:prstGeom prst="rect">
              <a:avLst/>
            </a:prstGeom>
            <a:solidFill>
              <a:srgbClr val="B9D5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4648200" y="5048250"/>
              <a:ext cx="1807535" cy="114300"/>
            </a:xfrm>
            <a:prstGeom prst="rect">
              <a:avLst/>
            </a:prstGeom>
            <a:solidFill>
              <a:srgbClr val="45C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400800" y="5048250"/>
              <a:ext cx="1807535" cy="114300"/>
            </a:xfrm>
            <a:prstGeom prst="rect">
              <a:avLst/>
            </a:prstGeom>
            <a:solidFill>
              <a:srgbClr val="0E7F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 userDrawn="1"/>
        </p:nvSpPr>
        <p:spPr>
          <a:xfrm>
            <a:off x="0" y="-19050"/>
            <a:ext cx="152400" cy="1066800"/>
          </a:xfrm>
          <a:prstGeom prst="rect">
            <a:avLst/>
          </a:prstGeom>
          <a:solidFill>
            <a:srgbClr val="45C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4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/>
          </p:cNvSpPr>
          <p:nvPr/>
        </p:nvSpPr>
        <p:spPr bwMode="auto">
          <a:xfrm>
            <a:off x="3505200" y="994511"/>
            <a:ext cx="3417888" cy="3397910"/>
          </a:xfrm>
          <a:custGeom>
            <a:avLst/>
            <a:gdLst>
              <a:gd name="T0" fmla="*/ 257 w 518"/>
              <a:gd name="T1" fmla="*/ 0 h 515"/>
              <a:gd name="T2" fmla="*/ 515 w 518"/>
              <a:gd name="T3" fmla="*/ 258 h 515"/>
              <a:gd name="T4" fmla="*/ 486 w 518"/>
              <a:gd name="T5" fmla="*/ 377 h 515"/>
              <a:gd name="T6" fmla="*/ 486 w 518"/>
              <a:gd name="T7" fmla="*/ 377 h 515"/>
              <a:gd name="T8" fmla="*/ 518 w 518"/>
              <a:gd name="T9" fmla="*/ 507 h 515"/>
              <a:gd name="T10" fmla="*/ 391 w 518"/>
              <a:gd name="T11" fmla="*/ 477 h 515"/>
              <a:gd name="T12" fmla="*/ 391 w 518"/>
              <a:gd name="T13" fmla="*/ 477 h 515"/>
              <a:gd name="T14" fmla="*/ 257 w 518"/>
              <a:gd name="T15" fmla="*/ 515 h 515"/>
              <a:gd name="T16" fmla="*/ 0 w 518"/>
              <a:gd name="T17" fmla="*/ 258 h 515"/>
              <a:gd name="T18" fmla="*/ 257 w 518"/>
              <a:gd name="T19" fmla="*/ 0 h 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18" h="515">
                <a:moveTo>
                  <a:pt x="257" y="0"/>
                </a:moveTo>
                <a:cubicBezTo>
                  <a:pt x="400" y="0"/>
                  <a:pt x="515" y="115"/>
                  <a:pt x="515" y="258"/>
                </a:cubicBezTo>
                <a:cubicBezTo>
                  <a:pt x="515" y="301"/>
                  <a:pt x="504" y="341"/>
                  <a:pt x="486" y="377"/>
                </a:cubicBezTo>
                <a:cubicBezTo>
                  <a:pt x="486" y="377"/>
                  <a:pt x="486" y="377"/>
                  <a:pt x="486" y="377"/>
                </a:cubicBezTo>
                <a:cubicBezTo>
                  <a:pt x="518" y="507"/>
                  <a:pt x="518" y="507"/>
                  <a:pt x="518" y="507"/>
                </a:cubicBezTo>
                <a:cubicBezTo>
                  <a:pt x="391" y="477"/>
                  <a:pt x="391" y="477"/>
                  <a:pt x="391" y="477"/>
                </a:cubicBezTo>
                <a:cubicBezTo>
                  <a:pt x="391" y="477"/>
                  <a:pt x="391" y="477"/>
                  <a:pt x="391" y="477"/>
                </a:cubicBezTo>
                <a:cubicBezTo>
                  <a:pt x="352" y="501"/>
                  <a:pt x="307" y="515"/>
                  <a:pt x="257" y="515"/>
                </a:cubicBezTo>
                <a:cubicBezTo>
                  <a:pt x="115" y="515"/>
                  <a:pt x="0" y="400"/>
                  <a:pt x="0" y="258"/>
                </a:cubicBezTo>
                <a:cubicBezTo>
                  <a:pt x="0" y="115"/>
                  <a:pt x="115" y="0"/>
                  <a:pt x="257" y="0"/>
                </a:cubicBezTo>
                <a:close/>
              </a:path>
            </a:pathLst>
          </a:custGeom>
          <a:noFill/>
          <a:ln w="28575">
            <a:solidFill>
              <a:srgbClr val="45C1A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7061791" y="3257550"/>
            <a:ext cx="1143000" cy="1143000"/>
          </a:xfrm>
          <a:prstGeom prst="ellipse">
            <a:avLst/>
          </a:prstGeom>
          <a:noFill/>
          <a:ln>
            <a:solidFill>
              <a:srgbClr val="0E7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086600" y="2433116"/>
            <a:ext cx="715767" cy="715767"/>
          </a:xfrm>
          <a:prstGeom prst="ellipse">
            <a:avLst/>
          </a:prstGeom>
          <a:noFill/>
          <a:ln>
            <a:solidFill>
              <a:srgbClr val="F268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924800" y="2737916"/>
            <a:ext cx="571500" cy="571500"/>
          </a:xfrm>
          <a:prstGeom prst="ellipse">
            <a:avLst/>
          </a:prstGeom>
          <a:noFill/>
          <a:ln>
            <a:solidFill>
              <a:srgbClr val="B9D5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05200" y="1856035"/>
            <a:ext cx="3337587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algn="ctr" defTabSz="1088232"/>
            <a:r>
              <a:rPr lang="ru-RU" sz="4800" b="1" spc="-150" dirty="0" smtClean="0">
                <a:solidFill>
                  <a:srgbClr val="45C1A4"/>
                </a:solidFill>
                <a:ea typeface="Open Sans" pitchFamily="34" charset="0"/>
                <a:cs typeface="Open Sans" pitchFamily="34" charset="0"/>
              </a:rPr>
              <a:t>Проект</a:t>
            </a:r>
            <a:endParaRPr lang="en-CA" sz="4800" b="1" spc="-150" dirty="0" smtClean="0">
              <a:solidFill>
                <a:srgbClr val="45C1A4"/>
              </a:solidFill>
              <a:ea typeface="Open Sans" pitchFamily="34" charset="0"/>
              <a:cs typeface="Open Sans" pitchFamily="34" charset="0"/>
            </a:endParaRPr>
          </a:p>
          <a:p>
            <a:pPr algn="ctr" defTabSz="1088232"/>
            <a:r>
              <a:rPr lang="ru-RU" sz="24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«Русский Пассивный Дом»</a:t>
            </a:r>
            <a:endParaRPr lang="en-CA" sz="2400" spc="-150" dirty="0">
              <a:solidFill>
                <a:schemeClr val="bg1">
                  <a:lumMod val="50000"/>
                </a:schemeClr>
              </a:solidFill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4186" y="3309416"/>
            <a:ext cx="499915" cy="408467"/>
          </a:xfrm>
          <a:prstGeom prst="rect">
            <a:avLst/>
          </a:prstGeom>
          <a:effectLst>
            <a:glow rad="127000">
              <a:srgbClr val="45C1A4"/>
            </a:glow>
          </a:effectLst>
        </p:spPr>
      </p:pic>
    </p:spTree>
    <p:extLst>
      <p:ext uri="{BB962C8B-B14F-4D97-AF65-F5344CB8AC3E}">
        <p14:creationId xmlns:p14="http://schemas.microsoft.com/office/powerpoint/2010/main" val="602098207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75502" y="141562"/>
            <a:ext cx="590214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defTabSz="1088232"/>
            <a:r>
              <a:rPr lang="ru-RU" sz="20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Вложения в газ с учетом паразитных площадей</a:t>
            </a:r>
            <a:endParaRPr lang="en-CA" sz="2000" spc="-150" dirty="0">
              <a:solidFill>
                <a:schemeClr val="bg1">
                  <a:lumMod val="50000"/>
                </a:schemeClr>
              </a:solidFill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2" name="Rectangle 22"/>
          <p:cNvSpPr/>
          <p:nvPr/>
        </p:nvSpPr>
        <p:spPr>
          <a:xfrm>
            <a:off x="5777234" y="1134320"/>
            <a:ext cx="2965174" cy="111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2685A"/>
                </a:solidFill>
                <a:ea typeface="Open Sans" pitchFamily="34" charset="0"/>
                <a:cs typeface="Open Sans" pitchFamily="34" charset="0"/>
              </a:rPr>
              <a:t>Для стандартных домов:</a:t>
            </a:r>
            <a:endParaRPr lang="en-US" sz="1050" dirty="0">
              <a:solidFill>
                <a:srgbClr val="F2685A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• при 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ночном тарифе подключение газа не 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имеет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смысла.</a:t>
            </a:r>
            <a:endParaRPr lang="ru-RU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• нехватка 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мощностей для работы на ночном тарифе даже для малых 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площадей.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4" name="Rectangle 22"/>
          <p:cNvSpPr/>
          <p:nvPr/>
        </p:nvSpPr>
        <p:spPr>
          <a:xfrm>
            <a:off x="5200851" y="2343150"/>
            <a:ext cx="29651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45C1A4"/>
                </a:solidFill>
                <a:ea typeface="Open Sans" pitchFamily="34" charset="0"/>
                <a:cs typeface="Open Sans" pitchFamily="34" charset="0"/>
              </a:rPr>
              <a:t>Для пассивных домов:</a:t>
            </a:r>
            <a:endParaRPr lang="en-US" sz="1050" dirty="0">
              <a:solidFill>
                <a:srgbClr val="45C1A4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• подключение газа не имеет смысла даже на больших площадях</a:t>
            </a:r>
          </a:p>
          <a:p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• мощности хватает даже для больших площадей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6025" y="2524656"/>
            <a:ext cx="523630" cy="591093"/>
          </a:xfrm>
          <a:prstGeom prst="rect">
            <a:avLst/>
          </a:prstGeom>
        </p:spPr>
      </p:pic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5161008" y="3472965"/>
            <a:ext cx="3581400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defTabSz="1088232"/>
            <a:r>
              <a:rPr lang="ru-RU" sz="1400" spc="-150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Если работать </a:t>
            </a:r>
            <a:r>
              <a:rPr lang="ru-RU" sz="1400" spc="-15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 </a:t>
            </a:r>
            <a:r>
              <a:rPr lang="ru-RU" sz="1400" spc="-150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электричестве выгоднее, </a:t>
            </a:r>
            <a:r>
              <a:rPr lang="ru-RU" sz="1400" spc="-15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то надо подумать о </a:t>
            </a:r>
            <a:r>
              <a:rPr lang="ru-RU" sz="1400" spc="-150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дополнительной </a:t>
            </a:r>
            <a:r>
              <a:rPr lang="ru-RU" sz="1400" spc="-15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экономии за счет ночного </a:t>
            </a:r>
            <a:r>
              <a:rPr lang="ru-RU" sz="1400" spc="-150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тарифа (экономия </a:t>
            </a:r>
            <a:r>
              <a:rPr lang="ru-RU" sz="1400" spc="-15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 ночном тарифе имеет смысл особенно для пассивных домов</a:t>
            </a:r>
            <a:r>
              <a:rPr lang="ru-RU" sz="1400" spc="-150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ru-RU" sz="1400" spc="-150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906" y="1222947"/>
            <a:ext cx="651328" cy="996868"/>
          </a:xfrm>
          <a:prstGeom prst="rect">
            <a:avLst/>
          </a:prstGeom>
        </p:spPr>
      </p:pic>
      <p:grpSp>
        <p:nvGrpSpPr>
          <p:cNvPr id="20" name="Group 7"/>
          <p:cNvGrpSpPr/>
          <p:nvPr/>
        </p:nvGrpSpPr>
        <p:grpSpPr>
          <a:xfrm>
            <a:off x="355624" y="1517869"/>
            <a:ext cx="1244576" cy="1532394"/>
            <a:chOff x="2325171" y="1717079"/>
            <a:chExt cx="1302941" cy="1986241"/>
          </a:xfrm>
          <a:solidFill>
            <a:srgbClr val="F2685A"/>
          </a:solidFill>
        </p:grpSpPr>
        <p:sp>
          <p:nvSpPr>
            <p:cNvPr id="21" name="Rectangle 11"/>
            <p:cNvSpPr/>
            <p:nvPr/>
          </p:nvSpPr>
          <p:spPr>
            <a:xfrm>
              <a:off x="2540397" y="2114551"/>
              <a:ext cx="877212" cy="15887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12"/>
            <p:cNvSpPr/>
            <p:nvPr/>
          </p:nvSpPr>
          <p:spPr>
            <a:xfrm>
              <a:off x="2325171" y="1717079"/>
              <a:ext cx="1302941" cy="56161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27177" y="2788428"/>
            <a:ext cx="8719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 anchor="ctr">
            <a:spAutoFit/>
          </a:bodyPr>
          <a:lstStyle/>
          <a:p>
            <a:pPr algn="ctr" defTabSz="1088232"/>
            <a:r>
              <a:rPr lang="ru-RU" sz="900" b="1" dirty="0" smtClean="0">
                <a:solidFill>
                  <a:schemeClr val="bg1"/>
                </a:solidFill>
                <a:latin typeface="+mj-lt"/>
                <a:ea typeface="Open Sans" pitchFamily="34" charset="0"/>
                <a:cs typeface="Open Sans" pitchFamily="34" charset="0"/>
              </a:rPr>
              <a:t>Стандартный</a:t>
            </a:r>
            <a:endParaRPr lang="en-US" sz="900" b="1" dirty="0" smtClean="0">
              <a:solidFill>
                <a:schemeClr val="bg1"/>
              </a:solidFill>
              <a:latin typeface="+mj-lt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4" name="Group 44"/>
          <p:cNvGrpSpPr/>
          <p:nvPr/>
        </p:nvGrpSpPr>
        <p:grpSpPr>
          <a:xfrm>
            <a:off x="714799" y="2290874"/>
            <a:ext cx="516617" cy="420386"/>
            <a:chOff x="1550139" y="1314466"/>
            <a:chExt cx="509139" cy="414300"/>
          </a:xfrm>
          <a:solidFill>
            <a:schemeClr val="bg1"/>
          </a:solidFill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1550139" y="1314466"/>
              <a:ext cx="509139" cy="414300"/>
            </a:xfrm>
            <a:custGeom>
              <a:avLst/>
              <a:gdLst>
                <a:gd name="T0" fmla="*/ 78 w 153"/>
                <a:gd name="T1" fmla="*/ 0 h 125"/>
                <a:gd name="T2" fmla="*/ 0 w 153"/>
                <a:gd name="T3" fmla="*/ 69 h 125"/>
                <a:gd name="T4" fmla="*/ 15 w 153"/>
                <a:gd name="T5" fmla="*/ 69 h 125"/>
                <a:gd name="T6" fmla="*/ 21 w 153"/>
                <a:gd name="T7" fmla="*/ 64 h 125"/>
                <a:gd name="T8" fmla="*/ 21 w 153"/>
                <a:gd name="T9" fmla="*/ 121 h 125"/>
                <a:gd name="T10" fmla="*/ 24 w 153"/>
                <a:gd name="T11" fmla="*/ 125 h 125"/>
                <a:gd name="T12" fmla="*/ 62 w 153"/>
                <a:gd name="T13" fmla="*/ 125 h 125"/>
                <a:gd name="T14" fmla="*/ 63 w 153"/>
                <a:gd name="T15" fmla="*/ 93 h 125"/>
                <a:gd name="T16" fmla="*/ 67 w 153"/>
                <a:gd name="T17" fmla="*/ 88 h 125"/>
                <a:gd name="T18" fmla="*/ 83 w 153"/>
                <a:gd name="T19" fmla="*/ 88 h 125"/>
                <a:gd name="T20" fmla="*/ 89 w 153"/>
                <a:gd name="T21" fmla="*/ 93 h 125"/>
                <a:gd name="T22" fmla="*/ 89 w 153"/>
                <a:gd name="T23" fmla="*/ 125 h 125"/>
                <a:gd name="T24" fmla="*/ 126 w 153"/>
                <a:gd name="T25" fmla="*/ 125 h 125"/>
                <a:gd name="T26" fmla="*/ 130 w 153"/>
                <a:gd name="T27" fmla="*/ 120 h 125"/>
                <a:gd name="T28" fmla="*/ 130 w 153"/>
                <a:gd name="T29" fmla="*/ 63 h 125"/>
                <a:gd name="T30" fmla="*/ 136 w 153"/>
                <a:gd name="T31" fmla="*/ 69 h 125"/>
                <a:gd name="T32" fmla="*/ 153 w 153"/>
                <a:gd name="T33" fmla="*/ 69 h 125"/>
                <a:gd name="T34" fmla="*/ 78 w 153"/>
                <a:gd name="T35" fmla="*/ 0 h 125"/>
                <a:gd name="T36" fmla="*/ 76 w 153"/>
                <a:gd name="T37" fmla="*/ 76 h 125"/>
                <a:gd name="T38" fmla="*/ 60 w 153"/>
                <a:gd name="T39" fmla="*/ 60 h 125"/>
                <a:gd name="T40" fmla="*/ 76 w 153"/>
                <a:gd name="T41" fmla="*/ 43 h 125"/>
                <a:gd name="T42" fmla="*/ 92 w 153"/>
                <a:gd name="T43" fmla="*/ 60 h 125"/>
                <a:gd name="T44" fmla="*/ 76 w 153"/>
                <a:gd name="T45" fmla="*/ 7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3" h="125">
                  <a:moveTo>
                    <a:pt x="78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5" y="78"/>
                    <a:pt x="15" y="69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5"/>
                    <a:pt x="24" y="125"/>
                  </a:cubicBezTo>
                  <a:cubicBezTo>
                    <a:pt x="28" y="125"/>
                    <a:pt x="62" y="125"/>
                    <a:pt x="62" y="125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2" y="88"/>
                    <a:pt x="67" y="8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9" y="88"/>
                    <a:pt x="89" y="93"/>
                    <a:pt x="89" y="93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89" y="125"/>
                    <a:pt x="121" y="125"/>
                    <a:pt x="126" y="125"/>
                  </a:cubicBezTo>
                  <a:cubicBezTo>
                    <a:pt x="131" y="125"/>
                    <a:pt x="130" y="120"/>
                    <a:pt x="130" y="120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48" y="77"/>
                    <a:pt x="153" y="69"/>
                    <a:pt x="153" y="69"/>
                  </a:cubicBezTo>
                  <a:lnTo>
                    <a:pt x="78" y="0"/>
                  </a:lnTo>
                  <a:close/>
                  <a:moveTo>
                    <a:pt x="76" y="76"/>
                  </a:moveTo>
                  <a:cubicBezTo>
                    <a:pt x="67" y="76"/>
                    <a:pt x="60" y="69"/>
                    <a:pt x="60" y="60"/>
                  </a:cubicBezTo>
                  <a:cubicBezTo>
                    <a:pt x="60" y="50"/>
                    <a:pt x="67" y="43"/>
                    <a:pt x="76" y="43"/>
                  </a:cubicBezTo>
                  <a:cubicBezTo>
                    <a:pt x="85" y="43"/>
                    <a:pt x="92" y="50"/>
                    <a:pt x="92" y="60"/>
                  </a:cubicBezTo>
                  <a:cubicBezTo>
                    <a:pt x="92" y="69"/>
                    <a:pt x="85" y="76"/>
                    <a:pt x="7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"/>
            <p:cNvSpPr>
              <a:spLocks/>
            </p:cNvSpPr>
            <p:nvPr/>
          </p:nvSpPr>
          <p:spPr bwMode="auto">
            <a:xfrm>
              <a:off x="1949464" y="1366877"/>
              <a:ext cx="49916" cy="102328"/>
            </a:xfrm>
            <a:custGeom>
              <a:avLst/>
              <a:gdLst>
                <a:gd name="T0" fmla="*/ 20 w 20"/>
                <a:gd name="T1" fmla="*/ 41 h 41"/>
                <a:gd name="T2" fmla="*/ 20 w 20"/>
                <a:gd name="T3" fmla="*/ 0 h 41"/>
                <a:gd name="T4" fmla="*/ 0 w 20"/>
                <a:gd name="T5" fmla="*/ 0 h 41"/>
                <a:gd name="T6" fmla="*/ 0 w 20"/>
                <a:gd name="T7" fmla="*/ 24 h 41"/>
                <a:gd name="T8" fmla="*/ 20 w 20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1">
                  <a:moveTo>
                    <a:pt x="20" y="41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20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7"/>
            <p:cNvSpPr>
              <a:spLocks noChangeArrowheads="1"/>
            </p:cNvSpPr>
            <p:nvPr/>
          </p:nvSpPr>
          <p:spPr bwMode="auto">
            <a:xfrm>
              <a:off x="1777255" y="1484179"/>
              <a:ext cx="52412" cy="5490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553862" y="1984028"/>
            <a:ext cx="871949" cy="206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 anchor="ctr">
            <a:spAutoFit/>
          </a:bodyPr>
          <a:lstStyle/>
          <a:p>
            <a:pPr algn="ctr" defTabSz="1088232"/>
            <a:r>
              <a:rPr lang="en-US" sz="1000" b="1" dirty="0" smtClean="0">
                <a:solidFill>
                  <a:schemeClr val="bg1"/>
                </a:solidFill>
                <a:latin typeface="+mj-lt"/>
                <a:ea typeface="Open Sans" pitchFamily="34" charset="0"/>
                <a:cs typeface="Open Sans" pitchFamily="34" charset="0"/>
              </a:rPr>
              <a:t>130 </a:t>
            </a:r>
            <a:r>
              <a:rPr lang="ru-RU" sz="900" b="1" dirty="0" err="1" smtClean="0">
                <a:solidFill>
                  <a:schemeClr val="bg1"/>
                </a:solidFill>
                <a:latin typeface="+mj-lt"/>
                <a:ea typeface="Open Sans" pitchFamily="34" charset="0"/>
                <a:cs typeface="Open Sans" pitchFamily="34" charset="0"/>
              </a:rPr>
              <a:t>м.кв</a:t>
            </a:r>
            <a:r>
              <a:rPr lang="ru-RU" sz="1000" b="1" dirty="0" smtClean="0">
                <a:solidFill>
                  <a:schemeClr val="bg1"/>
                </a:solidFill>
                <a:latin typeface="+mj-lt"/>
                <a:ea typeface="Open Sans" pitchFamily="34" charset="0"/>
                <a:cs typeface="Open Sans" pitchFamily="34" charset="0"/>
              </a:rPr>
              <a:t>.</a:t>
            </a:r>
            <a:endParaRPr lang="en-US" sz="1000" b="1" dirty="0" smtClean="0">
              <a:solidFill>
                <a:schemeClr val="bg1"/>
              </a:solidFill>
              <a:latin typeface="+mj-lt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29" name="Group 7"/>
          <p:cNvGrpSpPr/>
          <p:nvPr/>
        </p:nvGrpSpPr>
        <p:grpSpPr>
          <a:xfrm>
            <a:off x="2130915" y="1064022"/>
            <a:ext cx="1302941" cy="1986241"/>
            <a:chOff x="2325171" y="1717079"/>
            <a:chExt cx="1302941" cy="1986241"/>
          </a:xfrm>
          <a:solidFill>
            <a:srgbClr val="F2685A"/>
          </a:solidFill>
        </p:grpSpPr>
        <p:sp>
          <p:nvSpPr>
            <p:cNvPr id="30" name="Rectangle 11"/>
            <p:cNvSpPr/>
            <p:nvPr/>
          </p:nvSpPr>
          <p:spPr>
            <a:xfrm>
              <a:off x="2540397" y="2114551"/>
              <a:ext cx="877212" cy="15887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12"/>
            <p:cNvSpPr/>
            <p:nvPr/>
          </p:nvSpPr>
          <p:spPr>
            <a:xfrm>
              <a:off x="2325171" y="1717079"/>
              <a:ext cx="1302941" cy="56161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2363274" y="2700260"/>
            <a:ext cx="843915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 anchor="ctr">
            <a:spAutoFit/>
          </a:bodyPr>
          <a:lstStyle/>
          <a:p>
            <a:pPr algn="ctr" defTabSz="1088232"/>
            <a:r>
              <a:rPr lang="ru-RU" sz="1000" b="1" dirty="0" smtClean="0">
                <a:solidFill>
                  <a:schemeClr val="bg1"/>
                </a:solidFill>
                <a:latin typeface="+mj-lt"/>
                <a:ea typeface="Open Sans" pitchFamily="34" charset="0"/>
                <a:cs typeface="Open Sans" pitchFamily="34" charset="0"/>
              </a:rPr>
              <a:t>Стандартный</a:t>
            </a:r>
            <a:endParaRPr lang="en-US" sz="1000" b="1" dirty="0" smtClean="0">
              <a:solidFill>
                <a:schemeClr val="bg1"/>
              </a:solidFill>
              <a:latin typeface="+mj-lt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33" name="Group 44"/>
          <p:cNvGrpSpPr/>
          <p:nvPr/>
        </p:nvGrpSpPr>
        <p:grpSpPr>
          <a:xfrm>
            <a:off x="2542181" y="2176724"/>
            <a:ext cx="500007" cy="406870"/>
            <a:chOff x="1550139" y="1314466"/>
            <a:chExt cx="509139" cy="414300"/>
          </a:xfrm>
          <a:solidFill>
            <a:schemeClr val="bg1"/>
          </a:solidFill>
        </p:grpSpPr>
        <p:sp>
          <p:nvSpPr>
            <p:cNvPr id="34" name="Freeform 5"/>
            <p:cNvSpPr>
              <a:spLocks noEditPoints="1"/>
            </p:cNvSpPr>
            <p:nvPr/>
          </p:nvSpPr>
          <p:spPr bwMode="auto">
            <a:xfrm>
              <a:off x="1550139" y="1314466"/>
              <a:ext cx="509139" cy="414300"/>
            </a:xfrm>
            <a:custGeom>
              <a:avLst/>
              <a:gdLst>
                <a:gd name="T0" fmla="*/ 78 w 153"/>
                <a:gd name="T1" fmla="*/ 0 h 125"/>
                <a:gd name="T2" fmla="*/ 0 w 153"/>
                <a:gd name="T3" fmla="*/ 69 h 125"/>
                <a:gd name="T4" fmla="*/ 15 w 153"/>
                <a:gd name="T5" fmla="*/ 69 h 125"/>
                <a:gd name="T6" fmla="*/ 21 w 153"/>
                <a:gd name="T7" fmla="*/ 64 h 125"/>
                <a:gd name="T8" fmla="*/ 21 w 153"/>
                <a:gd name="T9" fmla="*/ 121 h 125"/>
                <a:gd name="T10" fmla="*/ 24 w 153"/>
                <a:gd name="T11" fmla="*/ 125 h 125"/>
                <a:gd name="T12" fmla="*/ 62 w 153"/>
                <a:gd name="T13" fmla="*/ 125 h 125"/>
                <a:gd name="T14" fmla="*/ 63 w 153"/>
                <a:gd name="T15" fmla="*/ 93 h 125"/>
                <a:gd name="T16" fmla="*/ 67 w 153"/>
                <a:gd name="T17" fmla="*/ 88 h 125"/>
                <a:gd name="T18" fmla="*/ 83 w 153"/>
                <a:gd name="T19" fmla="*/ 88 h 125"/>
                <a:gd name="T20" fmla="*/ 89 w 153"/>
                <a:gd name="T21" fmla="*/ 93 h 125"/>
                <a:gd name="T22" fmla="*/ 89 w 153"/>
                <a:gd name="T23" fmla="*/ 125 h 125"/>
                <a:gd name="T24" fmla="*/ 126 w 153"/>
                <a:gd name="T25" fmla="*/ 125 h 125"/>
                <a:gd name="T26" fmla="*/ 130 w 153"/>
                <a:gd name="T27" fmla="*/ 120 h 125"/>
                <a:gd name="T28" fmla="*/ 130 w 153"/>
                <a:gd name="T29" fmla="*/ 63 h 125"/>
                <a:gd name="T30" fmla="*/ 136 w 153"/>
                <a:gd name="T31" fmla="*/ 69 h 125"/>
                <a:gd name="T32" fmla="*/ 153 w 153"/>
                <a:gd name="T33" fmla="*/ 69 h 125"/>
                <a:gd name="T34" fmla="*/ 78 w 153"/>
                <a:gd name="T35" fmla="*/ 0 h 125"/>
                <a:gd name="T36" fmla="*/ 76 w 153"/>
                <a:gd name="T37" fmla="*/ 76 h 125"/>
                <a:gd name="T38" fmla="*/ 60 w 153"/>
                <a:gd name="T39" fmla="*/ 60 h 125"/>
                <a:gd name="T40" fmla="*/ 76 w 153"/>
                <a:gd name="T41" fmla="*/ 43 h 125"/>
                <a:gd name="T42" fmla="*/ 92 w 153"/>
                <a:gd name="T43" fmla="*/ 60 h 125"/>
                <a:gd name="T44" fmla="*/ 76 w 153"/>
                <a:gd name="T45" fmla="*/ 7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3" h="125">
                  <a:moveTo>
                    <a:pt x="78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5" y="78"/>
                    <a:pt x="15" y="69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5"/>
                    <a:pt x="24" y="125"/>
                  </a:cubicBezTo>
                  <a:cubicBezTo>
                    <a:pt x="28" y="125"/>
                    <a:pt x="62" y="125"/>
                    <a:pt x="62" y="125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2" y="88"/>
                    <a:pt x="67" y="8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9" y="88"/>
                    <a:pt x="89" y="93"/>
                    <a:pt x="89" y="93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89" y="125"/>
                    <a:pt x="121" y="125"/>
                    <a:pt x="126" y="125"/>
                  </a:cubicBezTo>
                  <a:cubicBezTo>
                    <a:pt x="131" y="125"/>
                    <a:pt x="130" y="120"/>
                    <a:pt x="130" y="120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48" y="77"/>
                    <a:pt x="153" y="69"/>
                    <a:pt x="153" y="69"/>
                  </a:cubicBezTo>
                  <a:lnTo>
                    <a:pt x="78" y="0"/>
                  </a:lnTo>
                  <a:close/>
                  <a:moveTo>
                    <a:pt x="76" y="76"/>
                  </a:moveTo>
                  <a:cubicBezTo>
                    <a:pt x="67" y="76"/>
                    <a:pt x="60" y="69"/>
                    <a:pt x="60" y="60"/>
                  </a:cubicBezTo>
                  <a:cubicBezTo>
                    <a:pt x="60" y="50"/>
                    <a:pt x="67" y="43"/>
                    <a:pt x="76" y="43"/>
                  </a:cubicBezTo>
                  <a:cubicBezTo>
                    <a:pt x="85" y="43"/>
                    <a:pt x="92" y="50"/>
                    <a:pt x="92" y="60"/>
                  </a:cubicBezTo>
                  <a:cubicBezTo>
                    <a:pt x="92" y="69"/>
                    <a:pt x="85" y="76"/>
                    <a:pt x="7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"/>
            <p:cNvSpPr>
              <a:spLocks/>
            </p:cNvSpPr>
            <p:nvPr/>
          </p:nvSpPr>
          <p:spPr bwMode="auto">
            <a:xfrm>
              <a:off x="1949464" y="1366877"/>
              <a:ext cx="49916" cy="102328"/>
            </a:xfrm>
            <a:custGeom>
              <a:avLst/>
              <a:gdLst>
                <a:gd name="T0" fmla="*/ 20 w 20"/>
                <a:gd name="T1" fmla="*/ 41 h 41"/>
                <a:gd name="T2" fmla="*/ 20 w 20"/>
                <a:gd name="T3" fmla="*/ 0 h 41"/>
                <a:gd name="T4" fmla="*/ 0 w 20"/>
                <a:gd name="T5" fmla="*/ 0 h 41"/>
                <a:gd name="T6" fmla="*/ 0 w 20"/>
                <a:gd name="T7" fmla="*/ 24 h 41"/>
                <a:gd name="T8" fmla="*/ 20 w 20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1">
                  <a:moveTo>
                    <a:pt x="20" y="41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20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Oval 7"/>
            <p:cNvSpPr>
              <a:spLocks noChangeArrowheads="1"/>
            </p:cNvSpPr>
            <p:nvPr/>
          </p:nvSpPr>
          <p:spPr bwMode="auto">
            <a:xfrm>
              <a:off x="1777255" y="1484179"/>
              <a:ext cx="52412" cy="5490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2345330" y="1827002"/>
            <a:ext cx="871949" cy="206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 anchor="ctr">
            <a:spAutoFit/>
          </a:bodyPr>
          <a:lstStyle/>
          <a:p>
            <a:pPr algn="ctr" defTabSz="1088232"/>
            <a:r>
              <a:rPr lang="ru-RU" sz="1000" b="1" dirty="0" smtClean="0">
                <a:solidFill>
                  <a:schemeClr val="bg1"/>
                </a:solidFill>
                <a:latin typeface="+mj-lt"/>
                <a:ea typeface="Open Sans" pitchFamily="34" charset="0"/>
                <a:cs typeface="Open Sans" pitchFamily="34" charset="0"/>
              </a:rPr>
              <a:t>49</a:t>
            </a:r>
            <a:r>
              <a:rPr lang="en-US" sz="1000" b="1" dirty="0" smtClean="0">
                <a:solidFill>
                  <a:schemeClr val="bg1"/>
                </a:solidFill>
                <a:latin typeface="+mj-lt"/>
                <a:ea typeface="Open Sans" pitchFamily="34" charset="0"/>
                <a:cs typeface="Open Sans" pitchFamily="34" charset="0"/>
              </a:rPr>
              <a:t>0 </a:t>
            </a:r>
            <a:r>
              <a:rPr lang="ru-RU" sz="1000" b="1" dirty="0" err="1" smtClean="0">
                <a:solidFill>
                  <a:schemeClr val="bg1"/>
                </a:solidFill>
                <a:latin typeface="+mj-lt"/>
                <a:ea typeface="Open Sans" pitchFamily="34" charset="0"/>
                <a:cs typeface="Open Sans" pitchFamily="34" charset="0"/>
              </a:rPr>
              <a:t>м.кв</a:t>
            </a:r>
            <a:r>
              <a:rPr lang="ru-RU" sz="1000" b="1" dirty="0" smtClean="0">
                <a:solidFill>
                  <a:schemeClr val="bg1"/>
                </a:solidFill>
                <a:latin typeface="+mj-lt"/>
                <a:ea typeface="Open Sans" pitchFamily="34" charset="0"/>
                <a:cs typeface="Open Sans" pitchFamily="34" charset="0"/>
              </a:rPr>
              <a:t>.</a:t>
            </a:r>
            <a:endParaRPr lang="en-US" sz="1000" b="1" dirty="0" smtClean="0">
              <a:solidFill>
                <a:schemeClr val="bg1"/>
              </a:solidFill>
              <a:latin typeface="+mj-lt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8" name="Rectangle 22"/>
          <p:cNvSpPr/>
          <p:nvPr/>
        </p:nvSpPr>
        <p:spPr>
          <a:xfrm>
            <a:off x="304800" y="640239"/>
            <a:ext cx="3496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F2685A"/>
                </a:solidFill>
                <a:ea typeface="Open Sans" pitchFamily="34" charset="0"/>
                <a:cs typeface="Open Sans" pitchFamily="34" charset="0"/>
              </a:rPr>
              <a:t>Дополнительные затраты на подключение, котел и паразитные площади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9" name="Rectangle 22"/>
          <p:cNvSpPr/>
          <p:nvPr/>
        </p:nvSpPr>
        <p:spPr>
          <a:xfrm>
            <a:off x="489057" y="3146659"/>
            <a:ext cx="11111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F2685A"/>
                </a:solidFill>
                <a:ea typeface="Open Sans" pitchFamily="34" charset="0"/>
                <a:cs typeface="Open Sans" pitchFamily="34" charset="0"/>
              </a:rPr>
              <a:t>850 000</a:t>
            </a:r>
            <a:r>
              <a:rPr lang="ru-RU" sz="1200" b="1" dirty="0" smtClean="0">
                <a:solidFill>
                  <a:srgbClr val="F2685A"/>
                </a:solidFill>
                <a:ea typeface="Open Sans" pitchFamily="34" charset="0"/>
                <a:cs typeface="Open Sans" pitchFamily="34" charset="0"/>
              </a:rPr>
              <a:t> руб.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0" name="Rectangle 22"/>
          <p:cNvSpPr/>
          <p:nvPr/>
        </p:nvSpPr>
        <p:spPr>
          <a:xfrm>
            <a:off x="2289382" y="3170736"/>
            <a:ext cx="11111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F2685A"/>
                </a:solidFill>
                <a:ea typeface="Open Sans" pitchFamily="34" charset="0"/>
                <a:cs typeface="Open Sans" pitchFamily="34" charset="0"/>
              </a:rPr>
              <a:t>1 300 000</a:t>
            </a:r>
            <a:r>
              <a:rPr lang="ru-RU" sz="1200" b="1" dirty="0" smtClean="0">
                <a:solidFill>
                  <a:srgbClr val="F2685A"/>
                </a:solidFill>
                <a:ea typeface="Open Sans" pitchFamily="34" charset="0"/>
                <a:cs typeface="Open Sans" pitchFamily="34" charset="0"/>
              </a:rPr>
              <a:t> руб.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257247"/>
              </p:ext>
            </p:extLst>
          </p:nvPr>
        </p:nvGraphicFramePr>
        <p:xfrm>
          <a:off x="465866" y="3943298"/>
          <a:ext cx="3962400" cy="762000"/>
        </p:xfrm>
        <a:graphic>
          <a:graphicData uri="http://schemas.openxmlformats.org/drawingml/2006/table">
            <a:tbl>
              <a:tblPr/>
              <a:tblGrid>
                <a:gridCol w="1446641">
                  <a:extLst>
                    <a:ext uri="{9D8B030D-6E8A-4147-A177-3AD203B41FA5}">
                      <a16:colId xmlns:a16="http://schemas.microsoft.com/office/drawing/2014/main" val="3965172655"/>
                    </a:ext>
                  </a:extLst>
                </a:gridCol>
                <a:gridCol w="1627471">
                  <a:extLst>
                    <a:ext uri="{9D8B030D-6E8A-4147-A177-3AD203B41FA5}">
                      <a16:colId xmlns:a16="http://schemas.microsoft.com/office/drawing/2014/main" val="3467534849"/>
                    </a:ext>
                  </a:extLst>
                </a:gridCol>
                <a:gridCol w="469524">
                  <a:extLst>
                    <a:ext uri="{9D8B030D-6E8A-4147-A177-3AD203B41FA5}">
                      <a16:colId xmlns:a16="http://schemas.microsoft.com/office/drawing/2014/main" val="1807439292"/>
                    </a:ext>
                  </a:extLst>
                </a:gridCol>
                <a:gridCol w="418764">
                  <a:extLst>
                    <a:ext uri="{9D8B030D-6E8A-4147-A177-3AD203B41FA5}">
                      <a16:colId xmlns:a16="http://schemas.microsoft.com/office/drawing/2014/main" val="1061913715"/>
                    </a:ext>
                  </a:extLst>
                </a:gridCol>
              </a:tblGrid>
              <a:tr h="21907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Стандартный дом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электричество ночь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824332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электричество единый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967268"/>
                  </a:ext>
                </a:extLst>
              </a:tr>
              <a:tr h="18097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Пассивный дом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электричество ночь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620758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электричество единый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133578"/>
                  </a:ext>
                </a:extLst>
              </a:tr>
            </a:tbl>
          </a:graphicData>
        </a:graphic>
      </p:graphicFrame>
      <p:sp>
        <p:nvSpPr>
          <p:cNvPr id="42" name="Rectangle 22"/>
          <p:cNvSpPr/>
          <p:nvPr/>
        </p:nvSpPr>
        <p:spPr>
          <a:xfrm>
            <a:off x="416171" y="3637766"/>
            <a:ext cx="184670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45C1A4"/>
                </a:solidFill>
                <a:ea typeface="Open Sans" pitchFamily="34" charset="0"/>
                <a:cs typeface="Open Sans" pitchFamily="34" charset="0"/>
              </a:rPr>
              <a:t>Окупаемость газа, лет</a:t>
            </a:r>
            <a:endParaRPr lang="en-US" sz="1200" dirty="0">
              <a:solidFill>
                <a:srgbClr val="45C1A4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51345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5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25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75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4" grpId="0"/>
      <p:bldP spid="18" grpId="0"/>
      <p:bldP spid="23" grpId="0"/>
      <p:bldP spid="28" grpId="0"/>
      <p:bldP spid="32" grpId="0"/>
      <p:bldP spid="37" grpId="0"/>
      <p:bldP spid="38" grpId="0"/>
      <p:bldP spid="39" grpId="0"/>
      <p:bldP spid="40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57200" y="133350"/>
            <a:ext cx="7779026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defTabSz="1088232"/>
            <a:r>
              <a:rPr lang="ru-RU" sz="20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Необходимость проекта </a:t>
            </a:r>
            <a:r>
              <a:rPr lang="ru-RU" sz="2000" spc="-150" dirty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пассивного дома определенной теплоемкости</a:t>
            </a:r>
          </a:p>
        </p:txBody>
      </p:sp>
      <p:sp>
        <p:nvSpPr>
          <p:cNvPr id="14" name="Rectangle 22"/>
          <p:cNvSpPr/>
          <p:nvPr/>
        </p:nvSpPr>
        <p:spPr>
          <a:xfrm>
            <a:off x="745435" y="4248150"/>
            <a:ext cx="7768705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Э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ффективной 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теплоемкости каркасного 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дома на 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УШП не хватает даже для пассивного дома, а  эффективной теплоемкости массивного кирпичного хватает с запасом на дом с ультранизким 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потреблением</a:t>
            </a:r>
            <a:endParaRPr lang="en-US" sz="1050" dirty="0" smtClean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050" b="1" dirty="0" smtClean="0">
                <a:solidFill>
                  <a:srgbClr val="F2685A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Вывод: </a:t>
            </a:r>
            <a:r>
              <a:rPr lang="ru-RU" sz="1050" b="1" dirty="0">
                <a:solidFill>
                  <a:srgbClr val="F2685A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требуется проект пассивного дома определенной </a:t>
            </a:r>
            <a:r>
              <a:rPr lang="ru-RU" sz="1050" b="1" dirty="0" smtClean="0">
                <a:solidFill>
                  <a:srgbClr val="F2685A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теплоемкости.</a:t>
            </a:r>
            <a:endParaRPr lang="en-US" sz="1050" b="1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0" name="Rectangle 22"/>
          <p:cNvSpPr/>
          <p:nvPr/>
        </p:nvSpPr>
        <p:spPr>
          <a:xfrm>
            <a:off x="1676400" y="516709"/>
            <a:ext cx="2743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2685A"/>
                </a:solidFill>
                <a:ea typeface="Open Sans" pitchFamily="34" charset="0"/>
                <a:cs typeface="Open Sans" pitchFamily="34" charset="0"/>
              </a:rPr>
              <a:t>Пассивный дом 130 </a:t>
            </a:r>
            <a:r>
              <a:rPr lang="ru-RU" sz="1400" b="1" dirty="0" err="1" smtClean="0">
                <a:solidFill>
                  <a:srgbClr val="F2685A"/>
                </a:solidFill>
                <a:ea typeface="Open Sans" pitchFamily="34" charset="0"/>
                <a:cs typeface="Open Sans" pitchFamily="34" charset="0"/>
              </a:rPr>
              <a:t>м.кв</a:t>
            </a:r>
            <a:endParaRPr lang="en-US" sz="1050" dirty="0">
              <a:solidFill>
                <a:srgbClr val="F2685A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1" name="Rectangle 22"/>
          <p:cNvSpPr/>
          <p:nvPr/>
        </p:nvSpPr>
        <p:spPr>
          <a:xfrm>
            <a:off x="5410200" y="516709"/>
            <a:ext cx="2971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2685A"/>
                </a:solidFill>
                <a:ea typeface="Open Sans" pitchFamily="34" charset="0"/>
                <a:cs typeface="Open Sans" pitchFamily="34" charset="0"/>
              </a:rPr>
              <a:t>Стандартный дом 130 </a:t>
            </a:r>
            <a:r>
              <a:rPr lang="ru-RU" sz="1400" b="1" dirty="0" err="1" smtClean="0">
                <a:solidFill>
                  <a:srgbClr val="F2685A"/>
                </a:solidFill>
                <a:ea typeface="Open Sans" pitchFamily="34" charset="0"/>
                <a:cs typeface="Open Sans" pitchFamily="34" charset="0"/>
              </a:rPr>
              <a:t>м.кв</a:t>
            </a:r>
            <a:endParaRPr lang="en-US" sz="1050" dirty="0">
              <a:solidFill>
                <a:srgbClr val="F2685A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Rectangle 22"/>
          <p:cNvSpPr/>
          <p:nvPr/>
        </p:nvSpPr>
        <p:spPr>
          <a:xfrm>
            <a:off x="762000" y="742950"/>
            <a:ext cx="3200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tx2">
                    <a:lumMod val="60000"/>
                    <a:lumOff val="40000"/>
                  </a:schemeClr>
                </a:solidFill>
                <a:ea typeface="Open Sans" pitchFamily="34" charset="0"/>
                <a:cs typeface="Open Sans" pitchFamily="34" charset="0"/>
              </a:rPr>
              <a:t>требуемый объем энергии на 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Open Sans" pitchFamily="34" charset="0"/>
                <a:cs typeface="Open Sans" pitchFamily="34" charset="0"/>
              </a:rPr>
              <a:t>день 11 </a:t>
            </a:r>
            <a:r>
              <a:rPr lang="ru-RU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Open Sans" pitchFamily="34" charset="0"/>
                <a:cs typeface="Open Sans" pitchFamily="34" charset="0"/>
              </a:rPr>
              <a:t>кВт.ч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5" name="Rectangle 22"/>
          <p:cNvSpPr/>
          <p:nvPr/>
        </p:nvSpPr>
        <p:spPr>
          <a:xfrm>
            <a:off x="4495800" y="753717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tx2">
                    <a:lumMod val="60000"/>
                    <a:lumOff val="40000"/>
                  </a:schemeClr>
                </a:solidFill>
                <a:ea typeface="Open Sans" pitchFamily="34" charset="0"/>
                <a:cs typeface="Open Sans" pitchFamily="34" charset="0"/>
              </a:rPr>
              <a:t>требуемый объем энергии на </a:t>
            </a:r>
            <a:r>
              <a:rPr lang="ru-RU" sz="12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Open Sans" pitchFamily="34" charset="0"/>
                <a:cs typeface="Open Sans" pitchFamily="34" charset="0"/>
              </a:rPr>
              <a:t>день 208 </a:t>
            </a:r>
            <a:r>
              <a:rPr lang="ru-RU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Open Sans" pitchFamily="34" charset="0"/>
                <a:cs typeface="Open Sans" pitchFamily="34" charset="0"/>
              </a:rPr>
              <a:t>кВт.ч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098694"/>
            <a:ext cx="2209800" cy="13282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822548"/>
            <a:ext cx="2232346" cy="134178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653" y="1063080"/>
            <a:ext cx="2269053" cy="136384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4158" y="2851940"/>
            <a:ext cx="2230670" cy="1340774"/>
          </a:xfrm>
          <a:prstGeom prst="rect">
            <a:avLst/>
          </a:prstGeom>
        </p:spPr>
      </p:pic>
      <p:sp>
        <p:nvSpPr>
          <p:cNvPr id="20" name="Rectangle 22"/>
          <p:cNvSpPr/>
          <p:nvPr/>
        </p:nvSpPr>
        <p:spPr>
          <a:xfrm>
            <a:off x="3429000" y="1677558"/>
            <a:ext cx="2514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45C1A4"/>
                </a:solidFill>
                <a:ea typeface="Open Sans" pitchFamily="34" charset="0"/>
                <a:cs typeface="Open Sans" pitchFamily="34" charset="0"/>
              </a:rPr>
              <a:t>Для </a:t>
            </a:r>
            <a:r>
              <a:rPr lang="ru-RU" sz="1400" b="1" dirty="0">
                <a:solidFill>
                  <a:srgbClr val="45C1A4"/>
                </a:solidFill>
                <a:ea typeface="Open Sans" pitchFamily="34" charset="0"/>
                <a:cs typeface="Open Sans" pitchFamily="34" charset="0"/>
              </a:rPr>
              <a:t>организации отопления на ночном тарифе </a:t>
            </a:r>
            <a:r>
              <a:rPr lang="ru-RU" sz="1400" b="1" dirty="0" smtClean="0">
                <a:solidFill>
                  <a:srgbClr val="45C1A4"/>
                </a:solidFill>
                <a:ea typeface="Open Sans" pitchFamily="34" charset="0"/>
                <a:cs typeface="Open Sans" pitchFamily="34" charset="0"/>
              </a:rPr>
              <a:t>надо:</a:t>
            </a:r>
          </a:p>
          <a:p>
            <a:endParaRPr lang="en-US" sz="1050" dirty="0">
              <a:solidFill>
                <a:srgbClr val="45C1A4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• либо обустраивать систему отопления с аккумулятором (расходы на  паразитные площади и систему отопления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)</a:t>
            </a:r>
          </a:p>
          <a:p>
            <a:endParaRPr lang="ru-RU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• либо иметь необходимую теплоемкость дома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16173" y="2228529"/>
            <a:ext cx="1524000" cy="1599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066800" y="3966278"/>
            <a:ext cx="1524000" cy="1599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634179" y="2228528"/>
            <a:ext cx="1524000" cy="1599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553200" y="4004356"/>
            <a:ext cx="1524000" cy="1599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914400" y="2495550"/>
            <a:ext cx="304800" cy="228600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182757" y="2443940"/>
            <a:ext cx="1656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потребность</a:t>
            </a:r>
            <a:endParaRPr lang="ru-RU" sz="1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510130" y="2542708"/>
            <a:ext cx="304800" cy="228600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6756762" y="2491821"/>
            <a:ext cx="1656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потребность</a:t>
            </a:r>
            <a:endParaRPr lang="ru-RU" sz="1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200400" y="1234453"/>
            <a:ext cx="304800" cy="22860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485322" y="1184860"/>
            <a:ext cx="2756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Массивный кирпичный дом</a:t>
            </a:r>
            <a:endParaRPr lang="ru-RU" sz="1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124200" y="3736087"/>
            <a:ext cx="304800" cy="22860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3429000" y="3696356"/>
            <a:ext cx="2756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Каркасный дом на УШП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29461561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0" grpId="0"/>
      <p:bldP spid="11" grpId="0"/>
      <p:bldP spid="13" grpId="0"/>
      <p:bldP spid="15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16312" y="447586"/>
            <a:ext cx="8375288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defTabSz="1088232"/>
            <a:r>
              <a:rPr lang="ru-RU" sz="20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Сравнительные </a:t>
            </a:r>
            <a:r>
              <a:rPr lang="ru-RU" sz="2000" spc="-150" dirty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расходы </a:t>
            </a:r>
            <a:r>
              <a:rPr lang="ru-RU" sz="20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 на климатическое </a:t>
            </a:r>
            <a:r>
              <a:rPr lang="ru-RU" sz="2000" spc="-150" dirty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оборудование и термическую оболочку</a:t>
            </a:r>
            <a:endParaRPr lang="en-CA" sz="2000" spc="-150" dirty="0">
              <a:solidFill>
                <a:schemeClr val="bg1">
                  <a:lumMod val="50000"/>
                </a:schemeClr>
              </a:solidFill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60557" y="1002136"/>
            <a:ext cx="7959594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 anchor="ctr">
            <a:spAutoFit/>
          </a:bodyPr>
          <a:lstStyle/>
          <a:p>
            <a:pPr defTabSz="1088232"/>
            <a:r>
              <a:rPr lang="ru-RU" sz="1100" i="1" dirty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Как видно из таблицы </a:t>
            </a:r>
            <a:r>
              <a:rPr lang="ru-RU" sz="1100" i="1" dirty="0" smtClean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все </a:t>
            </a:r>
            <a:r>
              <a:rPr lang="ru-RU" sz="1100" i="1" dirty="0" err="1" smtClean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энергоэффективные</a:t>
            </a:r>
            <a:r>
              <a:rPr lang="ru-RU" sz="1100" i="1" dirty="0" smtClean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1100" i="1" dirty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дома не требуют систему кондиционирования основанную на холодильной машине, что ведет к значительной экономии в сравнении со стандартными домами, как начальных затрат отраженных в таблице, так и текущих затрат (не отражены в таблице). Более того, пассивные и с </a:t>
            </a:r>
            <a:r>
              <a:rPr lang="ru-RU" sz="1100" i="1" dirty="0" smtClean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ультранизким </a:t>
            </a:r>
            <a:r>
              <a:rPr lang="ru-RU" sz="1100" i="1" dirty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потреблением дома не имеют систем отопления, что так же экономит не мало средств.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0" y="1950172"/>
          <a:ext cx="8229599" cy="1894030"/>
        </p:xfrm>
        <a:graphic>
          <a:graphicData uri="http://schemas.openxmlformats.org/drawingml/2006/table">
            <a:tbl>
              <a:tblPr/>
              <a:tblGrid>
                <a:gridCol w="2423373">
                  <a:extLst>
                    <a:ext uri="{9D8B030D-6E8A-4147-A177-3AD203B41FA5}">
                      <a16:colId xmlns:a16="http://schemas.microsoft.com/office/drawing/2014/main" val="931017010"/>
                    </a:ext>
                  </a:extLst>
                </a:gridCol>
                <a:gridCol w="844343">
                  <a:extLst>
                    <a:ext uri="{9D8B030D-6E8A-4147-A177-3AD203B41FA5}">
                      <a16:colId xmlns:a16="http://schemas.microsoft.com/office/drawing/2014/main" val="1669065468"/>
                    </a:ext>
                  </a:extLst>
                </a:gridCol>
                <a:gridCol w="1241842">
                  <a:extLst>
                    <a:ext uri="{9D8B030D-6E8A-4147-A177-3AD203B41FA5}">
                      <a16:colId xmlns:a16="http://schemas.microsoft.com/office/drawing/2014/main" val="2049453295"/>
                    </a:ext>
                  </a:extLst>
                </a:gridCol>
                <a:gridCol w="1011566">
                  <a:extLst>
                    <a:ext uri="{9D8B030D-6E8A-4147-A177-3AD203B41FA5}">
                      <a16:colId xmlns:a16="http://schemas.microsoft.com/office/drawing/2014/main" val="2955075060"/>
                    </a:ext>
                  </a:extLst>
                </a:gridCol>
                <a:gridCol w="1140411">
                  <a:extLst>
                    <a:ext uri="{9D8B030D-6E8A-4147-A177-3AD203B41FA5}">
                      <a16:colId xmlns:a16="http://schemas.microsoft.com/office/drawing/2014/main" val="970593150"/>
                    </a:ext>
                  </a:extLst>
                </a:gridCol>
                <a:gridCol w="767584">
                  <a:extLst>
                    <a:ext uri="{9D8B030D-6E8A-4147-A177-3AD203B41FA5}">
                      <a16:colId xmlns:a16="http://schemas.microsoft.com/office/drawing/2014/main" val="2607506446"/>
                    </a:ext>
                  </a:extLst>
                </a:gridCol>
                <a:gridCol w="800480">
                  <a:extLst>
                    <a:ext uri="{9D8B030D-6E8A-4147-A177-3AD203B41FA5}">
                      <a16:colId xmlns:a16="http://schemas.microsoft.com/office/drawing/2014/main" val="2287383437"/>
                    </a:ext>
                  </a:extLst>
                </a:gridCol>
              </a:tblGrid>
              <a:tr h="62545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потребности в климатических системах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пассивный дом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дом с ультранизким потреблением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дом с низким потреблением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дом с пониженным потреблением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стандартный дом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обычный дом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019043"/>
                  </a:ext>
                </a:extLst>
              </a:tr>
              <a:tr h="1563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система вентиляции с рекуперацией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да/нет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нет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нет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779981"/>
                  </a:ext>
                </a:extLst>
              </a:tr>
              <a:tr h="1563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система отопления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нет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да/нет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664791"/>
                  </a:ext>
                </a:extLst>
              </a:tr>
              <a:tr h="1563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система кондиционирования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нет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нет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да/нет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066735"/>
                  </a:ext>
                </a:extLst>
              </a:tr>
              <a:tr h="3127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потребность в энергоэффективных окнах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да/нет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нет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нет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нет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240248"/>
                  </a:ext>
                </a:extLst>
              </a:tr>
              <a:tr h="1563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потребность в ориентации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желательна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да/нет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нет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нет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нет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287298"/>
                  </a:ext>
                </a:extLst>
              </a:tr>
              <a:tr h="31272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потребность в повышенной теплоизоляции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да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нет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нет</a:t>
                      </a:r>
                    </a:p>
                  </a:txBody>
                  <a:tcPr marL="8230" marR="8230" marT="82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136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247327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57200" y="209550"/>
            <a:ext cx="75438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defTabSz="1088232"/>
            <a:r>
              <a:rPr lang="ru-RU" sz="20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Сравнения </a:t>
            </a:r>
            <a:r>
              <a:rPr lang="ru-RU" sz="2000" spc="-150" dirty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вложений в строительство  пассивного и </a:t>
            </a:r>
            <a:r>
              <a:rPr lang="ru-RU" sz="20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стандартного </a:t>
            </a:r>
            <a:r>
              <a:rPr lang="ru-RU" sz="2000" spc="-150" dirty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на площадях 130 </a:t>
            </a:r>
            <a:r>
              <a:rPr lang="ru-RU" sz="20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и 490 со </a:t>
            </a:r>
            <a:r>
              <a:rPr lang="ru-RU" sz="2000" spc="-150" dirty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сроками </a:t>
            </a:r>
            <a:r>
              <a:rPr lang="ru-RU" sz="20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окупаемости при тарифе на электричество 5,04 руб.</a:t>
            </a:r>
            <a:endParaRPr lang="ru-RU" sz="2000" spc="-150" dirty="0">
              <a:solidFill>
                <a:schemeClr val="bg1">
                  <a:lumMod val="50000"/>
                </a:schemeClr>
              </a:solidFill>
              <a:ea typeface="Open Sans" pitchFamily="34" charset="0"/>
              <a:cs typeface="Open Sans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749344"/>
              </p:ext>
            </p:extLst>
          </p:nvPr>
        </p:nvGraphicFramePr>
        <p:xfrm>
          <a:off x="228600" y="1428750"/>
          <a:ext cx="8685362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Лист" r:id="rId3" imgW="8219899" imgH="2019273" progId="Excel.Sheet.12">
                  <p:embed/>
                </p:oleObj>
              </mc:Choice>
              <mc:Fallback>
                <p:oleObj name="Лист" r:id="rId3" imgW="8219899" imgH="201927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428750"/>
                        <a:ext cx="8685362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3058233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33400" y="285750"/>
            <a:ext cx="64389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defTabSz="1088232"/>
            <a:r>
              <a:rPr lang="ru-RU" sz="20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Сравнение </a:t>
            </a:r>
            <a:r>
              <a:rPr lang="ru-RU" sz="2000" spc="-150" dirty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по потреблению энергоносителей (отопление и ГВС) пассивных домов на электричестве (ночь) и обычных на газе. 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494065"/>
              </p:ext>
            </p:extLst>
          </p:nvPr>
        </p:nvGraphicFramePr>
        <p:xfrm>
          <a:off x="457200" y="1657350"/>
          <a:ext cx="82105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Лист" r:id="rId3" imgW="8210557" imgH="733398" progId="Excel.Sheet.12">
                  <p:embed/>
                </p:oleObj>
              </mc:Choice>
              <mc:Fallback>
                <p:oleObj name="Лист" r:id="rId3" imgW="8210557" imgH="7333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657350"/>
                        <a:ext cx="821055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5910709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09600" y="590550"/>
            <a:ext cx="64389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defTabSz="1088232"/>
            <a:r>
              <a:rPr lang="ru-RU" sz="20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Общий вывод:</a:t>
            </a:r>
            <a:endParaRPr lang="ru-RU" sz="2000" spc="-150" dirty="0">
              <a:solidFill>
                <a:schemeClr val="bg1">
                  <a:lumMod val="50000"/>
                </a:schemeClr>
              </a:solidFill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62000" y="1276350"/>
            <a:ext cx="64389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defTabSz="1088232"/>
            <a:r>
              <a:rPr lang="ru-RU" sz="2000" spc="-150" dirty="0" smtClean="0">
                <a:solidFill>
                  <a:srgbClr val="FF0000"/>
                </a:solidFill>
                <a:ea typeface="Open Sans" pitchFamily="34" charset="0"/>
                <a:cs typeface="Open Sans" pitchFamily="34" charset="0"/>
              </a:rPr>
              <a:t>Экономически </a:t>
            </a:r>
            <a:r>
              <a:rPr lang="ru-RU" sz="2000" spc="-150" dirty="0">
                <a:solidFill>
                  <a:srgbClr val="FF0000"/>
                </a:solidFill>
                <a:ea typeface="Open Sans" pitchFamily="34" charset="0"/>
                <a:cs typeface="Open Sans" pitchFamily="34" charset="0"/>
              </a:rPr>
              <a:t>целесообразно:</a:t>
            </a:r>
          </a:p>
          <a:p>
            <a:pPr marL="342900" indent="-342900" defTabSz="1088232">
              <a:buFont typeface="Arial" panose="020B0604020202020204" pitchFamily="34" charset="0"/>
              <a:buChar char="•"/>
            </a:pPr>
            <a:r>
              <a:rPr lang="en-US" sz="2000" spc="-150" dirty="0" smtClean="0">
                <a:solidFill>
                  <a:srgbClr val="FF0000"/>
                </a:solidFill>
                <a:ea typeface="Open Sans" pitchFamily="34" charset="0"/>
                <a:cs typeface="Open Sans" pitchFamily="34" charset="0"/>
              </a:rPr>
              <a:t>c</a:t>
            </a:r>
            <a:r>
              <a:rPr lang="ru-RU" sz="2000" spc="-150" dirty="0" smtClean="0">
                <a:solidFill>
                  <a:srgbClr val="FF0000"/>
                </a:solidFill>
                <a:ea typeface="Open Sans" pitchFamily="34" charset="0"/>
                <a:cs typeface="Open Sans" pitchFamily="34" charset="0"/>
              </a:rPr>
              <a:t>троить </a:t>
            </a:r>
            <a:r>
              <a:rPr lang="ru-RU" sz="2000" spc="-150" dirty="0">
                <a:solidFill>
                  <a:srgbClr val="FF0000"/>
                </a:solidFill>
                <a:ea typeface="Open Sans" pitchFamily="34" charset="0"/>
                <a:cs typeface="Open Sans" pitchFamily="34" charset="0"/>
              </a:rPr>
              <a:t>пассивные дома</a:t>
            </a:r>
          </a:p>
          <a:p>
            <a:pPr marL="342900" indent="-342900" defTabSz="1088232">
              <a:buFont typeface="Arial" panose="020B0604020202020204" pitchFamily="34" charset="0"/>
              <a:buChar char="•"/>
            </a:pPr>
            <a:r>
              <a:rPr lang="ru-RU" sz="2000" spc="-150" dirty="0">
                <a:solidFill>
                  <a:srgbClr val="FF0000"/>
                </a:solidFill>
                <a:ea typeface="Open Sans" pitchFamily="34" charset="0"/>
                <a:cs typeface="Open Sans" pitchFamily="34" charset="0"/>
              </a:rPr>
              <a:t>строить пассивные дома с учетом отопления на ночном тарифе</a:t>
            </a:r>
          </a:p>
          <a:p>
            <a:pPr marL="342900" indent="-342900" defTabSz="1088232">
              <a:buFont typeface="Arial" panose="020B0604020202020204" pitchFamily="34" charset="0"/>
              <a:buChar char="•"/>
            </a:pPr>
            <a:r>
              <a:rPr lang="ru-RU" sz="2000" spc="-150" dirty="0">
                <a:solidFill>
                  <a:srgbClr val="FF0000"/>
                </a:solidFill>
                <a:ea typeface="Open Sans" pitchFamily="34" charset="0"/>
                <a:cs typeface="Open Sans" pitchFamily="34" charset="0"/>
              </a:rPr>
              <a:t>строить пассивные дома с достаточной теплоемкостью</a:t>
            </a:r>
          </a:p>
          <a:p>
            <a:pPr marL="342900" indent="-342900" defTabSz="1088232">
              <a:buFont typeface="Arial" panose="020B0604020202020204" pitchFamily="34" charset="0"/>
              <a:buChar char="•"/>
            </a:pPr>
            <a:r>
              <a:rPr lang="ru-RU" sz="2000" spc="-150" dirty="0">
                <a:solidFill>
                  <a:srgbClr val="FF0000"/>
                </a:solidFill>
                <a:ea typeface="Open Sans" pitchFamily="34" charset="0"/>
                <a:cs typeface="Open Sans" pitchFamily="34" charset="0"/>
              </a:rPr>
              <a:t>строить пассивные дома с применением мини ТН и рекуперации сточных вод</a:t>
            </a:r>
          </a:p>
        </p:txBody>
      </p:sp>
    </p:spTree>
    <p:extLst>
      <p:ext uri="{BB962C8B-B14F-4D97-AF65-F5344CB8AC3E}">
        <p14:creationId xmlns:p14="http://schemas.microsoft.com/office/powerpoint/2010/main" val="494950147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>
            <a:off x="3059112" y="1151477"/>
            <a:ext cx="2808288" cy="2791873"/>
          </a:xfrm>
          <a:custGeom>
            <a:avLst/>
            <a:gdLst>
              <a:gd name="T0" fmla="*/ 257 w 518"/>
              <a:gd name="T1" fmla="*/ 0 h 515"/>
              <a:gd name="T2" fmla="*/ 515 w 518"/>
              <a:gd name="T3" fmla="*/ 258 h 515"/>
              <a:gd name="T4" fmla="*/ 486 w 518"/>
              <a:gd name="T5" fmla="*/ 377 h 515"/>
              <a:gd name="T6" fmla="*/ 486 w 518"/>
              <a:gd name="T7" fmla="*/ 377 h 515"/>
              <a:gd name="T8" fmla="*/ 518 w 518"/>
              <a:gd name="T9" fmla="*/ 507 h 515"/>
              <a:gd name="T10" fmla="*/ 391 w 518"/>
              <a:gd name="T11" fmla="*/ 477 h 515"/>
              <a:gd name="T12" fmla="*/ 391 w 518"/>
              <a:gd name="T13" fmla="*/ 477 h 515"/>
              <a:gd name="T14" fmla="*/ 257 w 518"/>
              <a:gd name="T15" fmla="*/ 515 h 515"/>
              <a:gd name="T16" fmla="*/ 0 w 518"/>
              <a:gd name="T17" fmla="*/ 258 h 515"/>
              <a:gd name="T18" fmla="*/ 257 w 518"/>
              <a:gd name="T19" fmla="*/ 0 h 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18" h="515">
                <a:moveTo>
                  <a:pt x="257" y="0"/>
                </a:moveTo>
                <a:cubicBezTo>
                  <a:pt x="400" y="0"/>
                  <a:pt x="515" y="115"/>
                  <a:pt x="515" y="258"/>
                </a:cubicBezTo>
                <a:cubicBezTo>
                  <a:pt x="515" y="301"/>
                  <a:pt x="504" y="341"/>
                  <a:pt x="486" y="377"/>
                </a:cubicBezTo>
                <a:cubicBezTo>
                  <a:pt x="486" y="377"/>
                  <a:pt x="486" y="377"/>
                  <a:pt x="486" y="377"/>
                </a:cubicBezTo>
                <a:cubicBezTo>
                  <a:pt x="518" y="507"/>
                  <a:pt x="518" y="507"/>
                  <a:pt x="518" y="507"/>
                </a:cubicBezTo>
                <a:cubicBezTo>
                  <a:pt x="391" y="477"/>
                  <a:pt x="391" y="477"/>
                  <a:pt x="391" y="477"/>
                </a:cubicBezTo>
                <a:cubicBezTo>
                  <a:pt x="391" y="477"/>
                  <a:pt x="391" y="477"/>
                  <a:pt x="391" y="477"/>
                </a:cubicBezTo>
                <a:cubicBezTo>
                  <a:pt x="352" y="501"/>
                  <a:pt x="307" y="515"/>
                  <a:pt x="257" y="515"/>
                </a:cubicBezTo>
                <a:cubicBezTo>
                  <a:pt x="115" y="515"/>
                  <a:pt x="0" y="400"/>
                  <a:pt x="0" y="258"/>
                </a:cubicBezTo>
                <a:cubicBezTo>
                  <a:pt x="0" y="115"/>
                  <a:pt x="115" y="0"/>
                  <a:pt x="257" y="0"/>
                </a:cubicBezTo>
                <a:close/>
              </a:path>
            </a:pathLst>
          </a:custGeom>
          <a:noFill/>
          <a:ln w="28575">
            <a:solidFill>
              <a:srgbClr val="45C1A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180821" y="1809750"/>
            <a:ext cx="2564869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5720" tIns="22860" rIns="45720" bIns="22860">
            <a:spAutoFit/>
          </a:bodyPr>
          <a:lstStyle/>
          <a:p>
            <a:pPr algn="ctr" defTabSz="1088232"/>
            <a:r>
              <a:rPr lang="ru-RU" sz="4400" b="1" spc="-150" dirty="0" smtClean="0">
                <a:solidFill>
                  <a:srgbClr val="45C1A4"/>
                </a:solidFill>
                <a:ea typeface="Open Sans" pitchFamily="34" charset="0"/>
                <a:cs typeface="Open Sans" pitchFamily="34" charset="0"/>
              </a:rPr>
              <a:t>Спасибо!</a:t>
            </a:r>
            <a:endParaRPr lang="en-CA" sz="4400" b="1" spc="-150" dirty="0" smtClean="0">
              <a:solidFill>
                <a:srgbClr val="45C1A4"/>
              </a:solidFill>
              <a:ea typeface="Open Sans" pitchFamily="34" charset="0"/>
              <a:cs typeface="Open Sans" pitchFamily="34" charset="0"/>
            </a:endParaRPr>
          </a:p>
          <a:p>
            <a:pPr algn="ctr" defTabSz="1088232"/>
            <a:r>
              <a:rPr lang="ru-RU" sz="20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Команда проекта</a:t>
            </a:r>
          </a:p>
          <a:p>
            <a:pPr algn="ctr" defTabSz="1088232"/>
            <a:r>
              <a:rPr lang="ru-RU" sz="20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«Русский Пассивный Дом»</a:t>
            </a:r>
            <a:endParaRPr lang="en-CA" sz="2000" spc="-150" dirty="0">
              <a:solidFill>
                <a:schemeClr val="bg1">
                  <a:lumMod val="50000"/>
                </a:schemeClr>
              </a:solidFill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507957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16312" y="447586"/>
            <a:ext cx="250788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algn="l" defTabSz="1088232"/>
            <a:r>
              <a:rPr lang="ru-RU" sz="36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О проекте</a:t>
            </a:r>
            <a:endParaRPr lang="en-CA" sz="3600" spc="-150" dirty="0">
              <a:solidFill>
                <a:schemeClr val="bg1">
                  <a:lumMod val="50000"/>
                </a:schemeClr>
              </a:solidFill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09600" y="1044029"/>
            <a:ext cx="7848600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 anchor="ctr">
            <a:spAutoFit/>
          </a:bodyPr>
          <a:lstStyle/>
          <a:p>
            <a:pPr defTabSz="1088232"/>
            <a:r>
              <a:rPr lang="ru-RU" sz="1100" i="1" dirty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«Русский Пассивный Дом» - </a:t>
            </a:r>
            <a:r>
              <a:rPr lang="ru-RU" sz="1100" i="1" dirty="0" smtClean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проект </a:t>
            </a:r>
            <a:r>
              <a:rPr lang="ru-RU" sz="1100" i="1" dirty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компании «ППУ 21 ВЕК</a:t>
            </a:r>
            <a:r>
              <a:rPr lang="ru-RU" sz="1100" i="1" dirty="0" smtClean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» совместно с Институтом </a:t>
            </a:r>
            <a:r>
              <a:rPr lang="ru-RU" sz="1100" i="1" dirty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Пассивного Дома и </a:t>
            </a:r>
            <a:r>
              <a:rPr lang="ru-RU" sz="1100" i="1" dirty="0" smtClean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проектным </a:t>
            </a:r>
            <a:r>
              <a:rPr lang="ru-RU" sz="1100" i="1" dirty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бюро «А_ПРИОРИ ПРОЕКТ» </a:t>
            </a:r>
            <a:endParaRPr lang="en-US" sz="1100" i="1" dirty="0">
              <a:solidFill>
                <a:schemeClr val="bg1">
                  <a:lumMod val="50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6312" y="1603294"/>
            <a:ext cx="229650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Миссия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Создать в России условия для массового строительства </a:t>
            </a:r>
            <a:r>
              <a:rPr lang="ru-RU" sz="1050" dirty="0" err="1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высокоэнергоэффективного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частного жилья.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0233" y="2841296"/>
            <a:ext cx="229650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Задача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Разработка проектов и технологии массового строительства частных пассивных домов.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877685" y="2022248"/>
            <a:ext cx="582835" cy="582835"/>
          </a:xfrm>
          <a:prstGeom prst="ellipse">
            <a:avLst/>
          </a:prstGeom>
          <a:solidFill>
            <a:srgbClr val="F26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63486" y="1974141"/>
            <a:ext cx="235191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2685A"/>
                </a:solidFill>
                <a:ea typeface="Open Sans" pitchFamily="34" charset="0"/>
                <a:cs typeface="Open Sans" pitchFamily="34" charset="0"/>
              </a:rPr>
              <a:t>Команда</a:t>
            </a:r>
            <a:endParaRPr lang="en-US" sz="1050" dirty="0">
              <a:solidFill>
                <a:srgbClr val="F2685A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Лучшие в России специалисты по технологии пассивного дома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77685" y="2793431"/>
            <a:ext cx="582835" cy="582835"/>
          </a:xfrm>
          <a:prstGeom prst="ellipse">
            <a:avLst/>
          </a:prstGeom>
          <a:solidFill>
            <a:srgbClr val="B9D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30528" y="2745324"/>
            <a:ext cx="2461071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B9D51F"/>
                </a:solidFill>
                <a:ea typeface="Open Sans" pitchFamily="34" charset="0"/>
                <a:cs typeface="Open Sans" pitchFamily="34" charset="0"/>
              </a:rPr>
              <a:t>Технологии</a:t>
            </a:r>
            <a:endParaRPr lang="en-US" sz="1050" dirty="0">
              <a:solidFill>
                <a:srgbClr val="B9D51F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Самые передовые методы утепления и энергосбережения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877685" y="3555431"/>
            <a:ext cx="582835" cy="582835"/>
          </a:xfrm>
          <a:prstGeom prst="ellipse">
            <a:avLst/>
          </a:prstGeom>
          <a:solidFill>
            <a:srgbClr val="45C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30529" y="3507324"/>
            <a:ext cx="23086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45C1A4"/>
                </a:solidFill>
                <a:ea typeface="Open Sans" pitchFamily="34" charset="0"/>
                <a:cs typeface="Open Sans" pitchFamily="34" charset="0"/>
              </a:rPr>
              <a:t>Опыт</a:t>
            </a:r>
            <a:endParaRPr lang="en-US" sz="1050" dirty="0">
              <a:solidFill>
                <a:srgbClr val="45C1A4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Десятки реализованных проектов </a:t>
            </a:r>
            <a:r>
              <a:rPr lang="ru-RU" sz="1050" dirty="0" err="1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высокоэнергоэффективных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домов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3" name="Freeform 32"/>
          <p:cNvSpPr>
            <a:spLocks/>
          </p:cNvSpPr>
          <p:nvPr/>
        </p:nvSpPr>
        <p:spPr bwMode="auto">
          <a:xfrm>
            <a:off x="5881224" y="2030080"/>
            <a:ext cx="590705" cy="521845"/>
          </a:xfrm>
          <a:custGeom>
            <a:avLst/>
            <a:gdLst>
              <a:gd name="T0" fmla="*/ 136 w 136"/>
              <a:gd name="T1" fmla="*/ 48 h 120"/>
              <a:gd name="T2" fmla="*/ 68 w 136"/>
              <a:gd name="T3" fmla="*/ 0 h 120"/>
              <a:gd name="T4" fmla="*/ 0 w 136"/>
              <a:gd name="T5" fmla="*/ 48 h 120"/>
              <a:gd name="T6" fmla="*/ 37 w 136"/>
              <a:gd name="T7" fmla="*/ 91 h 120"/>
              <a:gd name="T8" fmla="*/ 21 w 136"/>
              <a:gd name="T9" fmla="*/ 120 h 120"/>
              <a:gd name="T10" fmla="*/ 72 w 136"/>
              <a:gd name="T11" fmla="*/ 96 h 120"/>
              <a:gd name="T12" fmla="*/ 136 w 136"/>
              <a:gd name="T13" fmla="*/ 48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6" h="120">
                <a:moveTo>
                  <a:pt x="136" y="48"/>
                </a:moveTo>
                <a:cubicBezTo>
                  <a:pt x="136" y="22"/>
                  <a:pt x="105" y="0"/>
                  <a:pt x="68" y="0"/>
                </a:cubicBezTo>
                <a:cubicBezTo>
                  <a:pt x="30" y="0"/>
                  <a:pt x="0" y="22"/>
                  <a:pt x="0" y="48"/>
                </a:cubicBezTo>
                <a:cubicBezTo>
                  <a:pt x="0" y="67"/>
                  <a:pt x="15" y="83"/>
                  <a:pt x="37" y="91"/>
                </a:cubicBezTo>
                <a:cubicBezTo>
                  <a:pt x="38" y="96"/>
                  <a:pt x="36" y="106"/>
                  <a:pt x="21" y="120"/>
                </a:cubicBezTo>
                <a:cubicBezTo>
                  <a:pt x="21" y="120"/>
                  <a:pt x="54" y="111"/>
                  <a:pt x="72" y="96"/>
                </a:cubicBezTo>
                <a:cubicBezTo>
                  <a:pt x="108" y="94"/>
                  <a:pt x="136" y="73"/>
                  <a:pt x="136" y="48"/>
                </a:cubicBezTo>
                <a:close/>
              </a:path>
            </a:pathLst>
          </a:cu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72" y="2107732"/>
            <a:ext cx="2717800" cy="20383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685" y="2761949"/>
            <a:ext cx="598508" cy="59850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760" y="3522819"/>
            <a:ext cx="650683" cy="65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054552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5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16312" y="447586"/>
            <a:ext cx="326988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algn="l" defTabSz="1088232"/>
            <a:r>
              <a:rPr lang="ru-RU" sz="36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Наша Команда</a:t>
            </a:r>
            <a:endParaRPr lang="en-CA" sz="3600" spc="-150" dirty="0">
              <a:solidFill>
                <a:schemeClr val="bg1">
                  <a:lumMod val="50000"/>
                </a:schemeClr>
              </a:solidFill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09600" y="1044029"/>
            <a:ext cx="7848600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 anchor="ctr">
            <a:spAutoFit/>
          </a:bodyPr>
          <a:lstStyle/>
          <a:p>
            <a:pPr defTabSz="1088232"/>
            <a:r>
              <a:rPr lang="ru-RU" sz="1100" i="1" dirty="0" smtClean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В нашем проекте собрались лучшие в России специалисты по технологиям пассивного дома. Если вы всерьез собираетесь строить пассивный дом – вы рано или поздно придете к нам!</a:t>
            </a:r>
            <a:endParaRPr lang="en-US" sz="1100" i="1" dirty="0" smtClean="0">
              <a:solidFill>
                <a:schemeClr val="bg1">
                  <a:lumMod val="50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799" y="3028950"/>
            <a:ext cx="182158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>
              <a:solidFill>
                <a:srgbClr val="0E7FB7"/>
              </a:solidFill>
              <a:ea typeface="Open Sans" pitchFamily="34" charset="0"/>
              <a:cs typeface="Open Sans" pitchFamily="34" charset="0"/>
            </a:endParaRPr>
          </a:p>
          <a:p>
            <a:r>
              <a:rPr lang="ru-RU" sz="1400" b="1" dirty="0" smtClean="0">
                <a:solidFill>
                  <a:srgbClr val="0E7FB7"/>
                </a:solidFill>
                <a:ea typeface="Open Sans" pitchFamily="34" charset="0"/>
                <a:cs typeface="Open Sans" pitchFamily="34" charset="0"/>
              </a:rPr>
              <a:t>Осипов </a:t>
            </a:r>
            <a:endParaRPr lang="en-US" sz="1400" b="1" dirty="0" smtClean="0">
              <a:solidFill>
                <a:srgbClr val="0E7FB7"/>
              </a:solidFill>
              <a:ea typeface="Open Sans" pitchFamily="34" charset="0"/>
              <a:cs typeface="Open Sans" pitchFamily="34" charset="0"/>
            </a:endParaRPr>
          </a:p>
          <a:p>
            <a:r>
              <a:rPr lang="ru-RU" sz="1400" b="1" dirty="0" smtClean="0">
                <a:solidFill>
                  <a:srgbClr val="0E7FB7"/>
                </a:solidFill>
                <a:ea typeface="Open Sans" pitchFamily="34" charset="0"/>
                <a:cs typeface="Open Sans" pitchFamily="34" charset="0"/>
              </a:rPr>
              <a:t>Георгий</a:t>
            </a:r>
            <a:r>
              <a:rPr lang="en-US" sz="1400" b="1" dirty="0" smtClean="0">
                <a:solidFill>
                  <a:srgbClr val="0E7FB7"/>
                </a:solidFill>
                <a:ea typeface="Open Sans" pitchFamily="34" charset="0"/>
                <a:cs typeface="Open Sans" pitchFamily="34" charset="0"/>
              </a:rPr>
              <a:t> </a:t>
            </a:r>
            <a:r>
              <a:rPr lang="ru-RU" sz="1400" b="1" dirty="0" smtClean="0">
                <a:solidFill>
                  <a:srgbClr val="0E7FB7"/>
                </a:solidFill>
                <a:ea typeface="Open Sans" pitchFamily="34" charset="0"/>
                <a:cs typeface="Open Sans" pitchFamily="34" charset="0"/>
              </a:rPr>
              <a:t>Львович</a:t>
            </a:r>
          </a:p>
          <a:p>
            <a:endParaRPr lang="en-US" sz="1050" dirty="0">
              <a:solidFill>
                <a:srgbClr val="0E7FB7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050" dirty="0"/>
              <a:t>Специалист в области теплотехники, главный инженер компании </a:t>
            </a:r>
            <a:r>
              <a:rPr lang="ru-RU" sz="1050" dirty="0" smtClean="0"/>
              <a:t>21ВЕК, </a:t>
            </a:r>
            <a:r>
              <a:rPr lang="ru-RU" sz="1050" dirty="0"/>
              <a:t>генеральный </a:t>
            </a:r>
            <a:r>
              <a:rPr lang="ru-RU" sz="1050" dirty="0" smtClean="0"/>
              <a:t>директор</a:t>
            </a:r>
          </a:p>
          <a:p>
            <a:r>
              <a:rPr lang="ru-RU" sz="1050" dirty="0"/>
              <a:t>  ООО «ТД ППУ XXI ВЕК»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799" y="3028951"/>
            <a:ext cx="1807535" cy="120640"/>
          </a:xfrm>
          <a:prstGeom prst="rect">
            <a:avLst/>
          </a:prstGeom>
          <a:solidFill>
            <a:srgbClr val="0E7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74216" y="3028950"/>
            <a:ext cx="182158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>
              <a:solidFill>
                <a:srgbClr val="45C1A4"/>
              </a:solidFill>
              <a:ea typeface="Open Sans" pitchFamily="34" charset="0"/>
              <a:cs typeface="Open Sans" pitchFamily="34" charset="0"/>
            </a:endParaRPr>
          </a:p>
          <a:p>
            <a:r>
              <a:rPr lang="ru-RU" sz="1400" b="1" dirty="0" smtClean="0">
                <a:solidFill>
                  <a:srgbClr val="45C1A4"/>
                </a:solidFill>
                <a:ea typeface="Open Sans" pitchFamily="34" charset="0"/>
                <a:cs typeface="Open Sans" pitchFamily="34" charset="0"/>
              </a:rPr>
              <a:t>Попов </a:t>
            </a:r>
            <a:r>
              <a:rPr lang="ru-RU" sz="1400" b="1" dirty="0">
                <a:solidFill>
                  <a:srgbClr val="45C1A4"/>
                </a:solidFill>
                <a:ea typeface="Open Sans" pitchFamily="34" charset="0"/>
                <a:cs typeface="Open Sans" pitchFamily="34" charset="0"/>
              </a:rPr>
              <a:t>Андрей </a:t>
            </a:r>
            <a:r>
              <a:rPr lang="ru-RU" sz="1400" b="1" dirty="0" err="1" smtClean="0">
                <a:solidFill>
                  <a:srgbClr val="45C1A4"/>
                </a:solidFill>
                <a:ea typeface="Open Sans" pitchFamily="34" charset="0"/>
                <a:cs typeface="Open Sans" pitchFamily="34" charset="0"/>
              </a:rPr>
              <a:t>Генадьевич</a:t>
            </a:r>
            <a:endParaRPr lang="ru-RU" sz="1400" b="1" dirty="0" smtClean="0">
              <a:solidFill>
                <a:srgbClr val="45C1A4"/>
              </a:solidFill>
              <a:ea typeface="Open Sans" pitchFamily="34" charset="0"/>
              <a:cs typeface="Open Sans" pitchFamily="34" charset="0"/>
            </a:endParaRPr>
          </a:p>
          <a:p>
            <a:endParaRPr lang="en-US" sz="1050" dirty="0">
              <a:solidFill>
                <a:srgbClr val="0E7FB7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050" dirty="0"/>
              <a:t>Начальник отдела продаж компании 21ВЕК, Президент </a:t>
            </a:r>
            <a:r>
              <a:rPr lang="ru-RU" sz="1050" dirty="0" smtClean="0"/>
              <a:t>Ассоциации производителей </a:t>
            </a:r>
            <a:r>
              <a:rPr lang="ru-RU" sz="1050" dirty="0"/>
              <a:t>напыляемого ППУ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67000" y="3028951"/>
            <a:ext cx="1807535" cy="120640"/>
          </a:xfrm>
          <a:prstGeom prst="rect">
            <a:avLst/>
          </a:prstGeom>
          <a:solidFill>
            <a:srgbClr val="45C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55414" y="3028950"/>
            <a:ext cx="182158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>
              <a:solidFill>
                <a:srgbClr val="B9D51F"/>
              </a:solidFill>
              <a:ea typeface="Open Sans" pitchFamily="34" charset="0"/>
              <a:cs typeface="Open Sans" pitchFamily="34" charset="0"/>
            </a:endParaRPr>
          </a:p>
          <a:p>
            <a:r>
              <a:rPr lang="ru-RU" sz="1400" b="1" dirty="0" smtClean="0">
                <a:solidFill>
                  <a:srgbClr val="B9D51F"/>
                </a:solidFill>
                <a:ea typeface="Open Sans" pitchFamily="34" charset="0"/>
                <a:cs typeface="Open Sans" pitchFamily="34" charset="0"/>
              </a:rPr>
              <a:t>Елохов </a:t>
            </a:r>
            <a:r>
              <a:rPr lang="ru-RU" sz="1400" b="1" dirty="0">
                <a:solidFill>
                  <a:srgbClr val="B9D51F"/>
                </a:solidFill>
                <a:ea typeface="Open Sans" pitchFamily="34" charset="0"/>
                <a:cs typeface="Open Sans" pitchFamily="34" charset="0"/>
              </a:rPr>
              <a:t>Александр </a:t>
            </a:r>
            <a:r>
              <a:rPr lang="ru-RU" sz="1400" b="1" dirty="0" smtClean="0">
                <a:solidFill>
                  <a:srgbClr val="B9D51F"/>
                </a:solidFill>
                <a:ea typeface="Open Sans" pitchFamily="34" charset="0"/>
                <a:cs typeface="Open Sans" pitchFamily="34" charset="0"/>
              </a:rPr>
              <a:t>Евгеньевич</a:t>
            </a:r>
          </a:p>
          <a:p>
            <a:endParaRPr lang="en-US" sz="1050" dirty="0">
              <a:solidFill>
                <a:srgbClr val="0E7FB7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050" dirty="0"/>
              <a:t>Генеральный директор ООО «Институт пассивного дома», партнер </a:t>
            </a:r>
            <a:r>
              <a:rPr lang="ru-RU" sz="1050" dirty="0" err="1"/>
              <a:t>Passive</a:t>
            </a:r>
            <a:r>
              <a:rPr lang="ru-RU" sz="1050" dirty="0"/>
              <a:t> </a:t>
            </a:r>
            <a:r>
              <a:rPr lang="ru-RU" sz="1050" dirty="0" err="1"/>
              <a:t>House</a:t>
            </a:r>
            <a:r>
              <a:rPr lang="ru-RU" sz="1050" dirty="0"/>
              <a:t> </a:t>
            </a:r>
            <a:r>
              <a:rPr lang="ru-RU" sz="1050" dirty="0" err="1"/>
              <a:t>Institute</a:t>
            </a:r>
            <a:r>
              <a:rPr lang="ru-RU" sz="1050" dirty="0"/>
              <a:t> (</a:t>
            </a:r>
            <a:r>
              <a:rPr lang="ru-RU" sz="1050" dirty="0" err="1"/>
              <a:t>Darmstadt</a:t>
            </a:r>
            <a:r>
              <a:rPr lang="ru-RU" sz="1050" dirty="0"/>
              <a:t>) в России и странах СНГ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62377" y="3028951"/>
            <a:ext cx="1807535" cy="120640"/>
          </a:xfrm>
          <a:prstGeom prst="rect">
            <a:avLst/>
          </a:prstGeom>
          <a:solidFill>
            <a:srgbClr val="B9D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36615" y="3028950"/>
            <a:ext cx="212638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F2685A"/>
              </a:solidFill>
              <a:ea typeface="Open Sans" pitchFamily="34" charset="0"/>
              <a:cs typeface="Open Sans" pitchFamily="34" charset="0"/>
            </a:endParaRPr>
          </a:p>
          <a:p>
            <a:r>
              <a:rPr lang="ru-RU" sz="1400" b="1" dirty="0" err="1" smtClean="0">
                <a:solidFill>
                  <a:srgbClr val="F2685A"/>
                </a:solidFill>
                <a:ea typeface="Open Sans" pitchFamily="34" charset="0"/>
                <a:cs typeface="Open Sans" pitchFamily="34" charset="0"/>
              </a:rPr>
              <a:t>Шахмина</a:t>
            </a:r>
            <a:r>
              <a:rPr lang="ru-RU" sz="1400" b="1" dirty="0" smtClean="0">
                <a:solidFill>
                  <a:srgbClr val="F2685A"/>
                </a:solidFill>
                <a:ea typeface="Open Sans" pitchFamily="34" charset="0"/>
                <a:cs typeface="Open Sans" pitchFamily="34" charset="0"/>
              </a:rPr>
              <a:t> </a:t>
            </a:r>
            <a:r>
              <a:rPr lang="ru-RU" sz="1400" b="1" dirty="0">
                <a:solidFill>
                  <a:srgbClr val="F2685A"/>
                </a:solidFill>
                <a:ea typeface="Open Sans" pitchFamily="34" charset="0"/>
                <a:cs typeface="Open Sans" pitchFamily="34" charset="0"/>
              </a:rPr>
              <a:t>Елена </a:t>
            </a:r>
            <a:r>
              <a:rPr lang="ru-RU" sz="1400" b="1" dirty="0" smtClean="0">
                <a:solidFill>
                  <a:srgbClr val="F2685A"/>
                </a:solidFill>
                <a:ea typeface="Open Sans" pitchFamily="34" charset="0"/>
                <a:cs typeface="Open Sans" pitchFamily="34" charset="0"/>
              </a:rPr>
              <a:t>Владимировна</a:t>
            </a:r>
            <a:endParaRPr lang="en-US" sz="1400" b="1" dirty="0" smtClean="0">
              <a:solidFill>
                <a:srgbClr val="F2685A"/>
              </a:solidFill>
              <a:ea typeface="Open Sans" pitchFamily="34" charset="0"/>
              <a:cs typeface="Open Sans" pitchFamily="34" charset="0"/>
            </a:endParaRPr>
          </a:p>
          <a:p>
            <a:endParaRPr lang="en-US" sz="1050" dirty="0">
              <a:solidFill>
                <a:srgbClr val="0E7FB7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050" dirty="0"/>
              <a:t>Генеральный директор проектного бюро ООО «</a:t>
            </a:r>
            <a:r>
              <a:rPr lang="ru-RU" sz="1050" dirty="0" smtClean="0"/>
              <a:t>А_ПРИОРИ</a:t>
            </a:r>
            <a:r>
              <a:rPr lang="en-US" sz="1050" dirty="0" smtClean="0"/>
              <a:t> </a:t>
            </a:r>
            <a:r>
              <a:rPr lang="ru-RU" sz="1050" dirty="0" smtClean="0"/>
              <a:t>ПРОЕКТ</a:t>
            </a:r>
            <a:r>
              <a:rPr lang="ru-RU" sz="1050" dirty="0"/>
              <a:t>», </a:t>
            </a:r>
            <a:endParaRPr lang="en-US" sz="1050" dirty="0" smtClean="0"/>
          </a:p>
          <a:p>
            <a:r>
              <a:rPr lang="ru-RU" sz="1050" dirty="0" smtClean="0"/>
              <a:t>сертифицированный </a:t>
            </a:r>
            <a:r>
              <a:rPr lang="ru-RU" sz="1050" dirty="0"/>
              <a:t>проектировщик пассивного дома.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650665" y="3028951"/>
            <a:ext cx="1807535" cy="120640"/>
          </a:xfrm>
          <a:prstGeom prst="rect">
            <a:avLst/>
          </a:prstGeom>
          <a:solidFill>
            <a:srgbClr val="F26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377" y="1657351"/>
            <a:ext cx="1051227" cy="132384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188" y="1657351"/>
            <a:ext cx="1323841" cy="132384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163" y="1657352"/>
            <a:ext cx="1312238" cy="131223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73" y="1657350"/>
            <a:ext cx="1295227" cy="129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058562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16312" y="447586"/>
            <a:ext cx="464148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algn="l" defTabSz="1088232"/>
            <a:r>
              <a:rPr lang="ru-RU" sz="36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Факты о пассивном доме</a:t>
            </a:r>
            <a:endParaRPr lang="en-CA" sz="3600" spc="-150" dirty="0">
              <a:solidFill>
                <a:schemeClr val="bg1">
                  <a:lumMod val="50000"/>
                </a:schemeClr>
              </a:solidFill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09600" y="997863"/>
            <a:ext cx="78486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 anchor="ctr">
            <a:spAutoFit/>
          </a:bodyPr>
          <a:lstStyle/>
          <a:p>
            <a:pPr lvl="0"/>
            <a:r>
              <a:rPr lang="ru-RU" sz="1400" dirty="0"/>
              <a:t>Более 100 российских компаний предложат Вам спроектировать и построить пассивный дом.</a:t>
            </a:r>
          </a:p>
          <a:p>
            <a:pPr lvl="0"/>
            <a:r>
              <a:rPr lang="ru-RU" sz="1400" dirty="0"/>
              <a:t>99% из них никогда не проектировали и тем более не пытались построить пассивный дом.  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09600" y="4141104"/>
            <a:ext cx="78486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lvl="0"/>
            <a:r>
              <a:rPr lang="ru-RU" sz="1400" dirty="0"/>
              <a:t>Нам не известно о существовании домов и зданий  с энергопотреблением меньше, чем 20 </a:t>
            </a:r>
            <a:r>
              <a:rPr lang="ru-RU" sz="1400" dirty="0" err="1"/>
              <a:t>кВтч</a:t>
            </a:r>
            <a:r>
              <a:rPr lang="ru-RU" sz="1400" dirty="0"/>
              <a:t>/м2 в год, кроме тех, которые проектировали и строили сами или в которых теплоизоляционную оболочку обустраивали мы.</a:t>
            </a:r>
          </a:p>
        </p:txBody>
      </p:sp>
      <p:sp>
        <p:nvSpPr>
          <p:cNvPr id="2" name="Oval 1"/>
          <p:cNvSpPr/>
          <p:nvPr/>
        </p:nvSpPr>
        <p:spPr>
          <a:xfrm>
            <a:off x="660350" y="1705594"/>
            <a:ext cx="838200" cy="838200"/>
          </a:xfrm>
          <a:prstGeom prst="ellipse">
            <a:avLst/>
          </a:prstGeom>
          <a:solidFill>
            <a:srgbClr val="0E7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60350" y="2952750"/>
            <a:ext cx="838200" cy="838200"/>
          </a:xfrm>
          <a:prstGeom prst="ellipse">
            <a:avLst/>
          </a:prstGeom>
          <a:solidFill>
            <a:srgbClr val="0E7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13790" y="1500446"/>
            <a:ext cx="181356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1400" b="1" dirty="0" smtClean="0">
                <a:solidFill>
                  <a:srgbClr val="0E7FB7"/>
                </a:solidFill>
                <a:ea typeface="Open Sans" pitchFamily="34" charset="0"/>
                <a:cs typeface="Open Sans" pitchFamily="34" charset="0"/>
              </a:rPr>
              <a:t>Стандарт</a:t>
            </a:r>
            <a:endParaRPr lang="en-US" sz="1050" dirty="0">
              <a:solidFill>
                <a:srgbClr val="0E7FB7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/>
            <a:r>
              <a:rPr lang="ru-RU" sz="1000" dirty="0"/>
              <a:t>Немецкий стандарт «пассивный дом» существует более 27 лет. Первый пассивный дом в Германии был построен в 1991г.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9030" y="2782982"/>
            <a:ext cx="176281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1400" b="1" dirty="0" smtClean="0">
                <a:solidFill>
                  <a:srgbClr val="0E7FB7"/>
                </a:solidFill>
                <a:ea typeface="Open Sans" pitchFamily="34" charset="0"/>
                <a:cs typeface="Open Sans" pitchFamily="34" charset="0"/>
              </a:rPr>
              <a:t>В России</a:t>
            </a:r>
            <a:endParaRPr lang="en-US" sz="1050" dirty="0">
              <a:solidFill>
                <a:srgbClr val="0E7FB7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000" dirty="0"/>
              <a:t>В России на данный момент </a:t>
            </a:r>
            <a:r>
              <a:rPr lang="ru-RU" sz="1000" dirty="0" smtClean="0"/>
              <a:t>(15.03.2018г</a:t>
            </a:r>
            <a:r>
              <a:rPr lang="ru-RU" sz="1000" dirty="0"/>
              <a:t>.) нет ни одного сертифицированного пассивного дома.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3388310" y="1710098"/>
            <a:ext cx="838200" cy="838200"/>
          </a:xfrm>
          <a:prstGeom prst="ellipse">
            <a:avLst/>
          </a:prstGeom>
          <a:solidFill>
            <a:srgbClr val="45C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388310" y="2957254"/>
            <a:ext cx="838200" cy="838200"/>
          </a:xfrm>
          <a:prstGeom prst="ellipse">
            <a:avLst/>
          </a:prstGeom>
          <a:solidFill>
            <a:srgbClr val="45C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241750" y="1504950"/>
            <a:ext cx="176281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1400" b="1" dirty="0" smtClean="0">
                <a:solidFill>
                  <a:srgbClr val="45C1A4"/>
                </a:solidFill>
                <a:ea typeface="Open Sans" pitchFamily="34" charset="0"/>
                <a:cs typeface="Open Sans" pitchFamily="34" charset="0"/>
              </a:rPr>
              <a:t>Спрос</a:t>
            </a:r>
            <a:endParaRPr lang="en-US" sz="1050" dirty="0">
              <a:solidFill>
                <a:srgbClr val="45C1A4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/>
            <a:r>
              <a:rPr lang="ru-RU" sz="1000" dirty="0"/>
              <a:t>По запросу «пассивный дом» </a:t>
            </a:r>
            <a:r>
              <a:rPr lang="ru-RU" sz="1000" dirty="0" smtClean="0"/>
              <a:t>во </a:t>
            </a:r>
            <a:r>
              <a:rPr lang="ru-RU" sz="1000" dirty="0"/>
              <a:t>всемирной паутине можно найти более 88 млн. страниц.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256989" y="2787486"/>
            <a:ext cx="179832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1400" b="1" dirty="0" smtClean="0">
                <a:solidFill>
                  <a:srgbClr val="45C1A4"/>
                </a:solidFill>
                <a:ea typeface="Open Sans" pitchFamily="34" charset="0"/>
                <a:cs typeface="Open Sans" pitchFamily="34" charset="0"/>
              </a:rPr>
              <a:t>Мы можем</a:t>
            </a:r>
            <a:endParaRPr lang="en-US" sz="1050" dirty="0">
              <a:solidFill>
                <a:srgbClr val="45C1A4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000" dirty="0"/>
              <a:t>В 2016г мы спроектировали и построили здание с энергопотреблением ниже чем в стандарте </a:t>
            </a:r>
            <a:r>
              <a:rPr lang="ru-RU" sz="1000" dirty="0" smtClean="0"/>
              <a:t>(менее </a:t>
            </a:r>
            <a:r>
              <a:rPr lang="ru-RU" sz="1000" dirty="0"/>
              <a:t>15 </a:t>
            </a:r>
            <a:r>
              <a:rPr lang="ru-RU" sz="1000" dirty="0" err="1"/>
              <a:t>кВтч</a:t>
            </a:r>
            <a:r>
              <a:rPr lang="ru-RU" sz="1000" dirty="0"/>
              <a:t>/м2 в год)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6055310" y="1710098"/>
            <a:ext cx="838200" cy="838200"/>
          </a:xfrm>
          <a:prstGeom prst="ellipse">
            <a:avLst/>
          </a:prstGeom>
          <a:solidFill>
            <a:srgbClr val="B9D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055310" y="2957254"/>
            <a:ext cx="838200" cy="838200"/>
          </a:xfrm>
          <a:prstGeom prst="ellipse">
            <a:avLst/>
          </a:prstGeom>
          <a:solidFill>
            <a:srgbClr val="B9D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952016" y="1510623"/>
            <a:ext cx="21919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1400" b="1" dirty="0" smtClean="0">
                <a:solidFill>
                  <a:srgbClr val="B9D51F"/>
                </a:solidFill>
                <a:ea typeface="Open Sans" pitchFamily="34" charset="0"/>
                <a:cs typeface="Open Sans" pitchFamily="34" charset="0"/>
              </a:rPr>
              <a:t>Реалии</a:t>
            </a:r>
            <a:endParaRPr lang="en-US" sz="1050" dirty="0">
              <a:solidFill>
                <a:srgbClr val="B9D51F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/>
            <a:r>
              <a:rPr lang="ru-RU" sz="1000" dirty="0"/>
              <a:t>Большая часть разрекламированных энергосберегающих домов, построенных по пассивным технологиям имеют энергопотребление более 35 </a:t>
            </a:r>
            <a:r>
              <a:rPr lang="ru-RU" sz="1000" dirty="0" err="1"/>
              <a:t>кВтч</a:t>
            </a:r>
            <a:r>
              <a:rPr lang="ru-RU" sz="1000" dirty="0"/>
              <a:t>/м2 в год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923990" y="2787486"/>
            <a:ext cx="222001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1400" b="1" dirty="0" smtClean="0">
                <a:solidFill>
                  <a:srgbClr val="B9D51F"/>
                </a:solidFill>
                <a:ea typeface="Open Sans" pitchFamily="34" charset="0"/>
                <a:cs typeface="Open Sans" pitchFamily="34" charset="0"/>
              </a:rPr>
              <a:t>Мы первые!</a:t>
            </a:r>
            <a:endParaRPr lang="en-US" sz="1050" dirty="0">
              <a:solidFill>
                <a:srgbClr val="B9D51F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/>
            <a:r>
              <a:rPr lang="ru-RU" sz="1000" dirty="0" smtClean="0"/>
              <a:t>Мы спроектировали </a:t>
            </a:r>
            <a:r>
              <a:rPr lang="ru-RU" sz="1000" dirty="0"/>
              <a:t>и приступили к строительству первого в России «пассивного дома», надеемся пройти сертификацию осенью 2018г</a:t>
            </a:r>
            <a:r>
              <a:rPr lang="ru-RU" sz="1000" dirty="0" smtClean="0"/>
              <a:t>.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581400" y="1885950"/>
            <a:ext cx="454084" cy="463046"/>
            <a:chOff x="7160655" y="2178006"/>
            <a:chExt cx="379359" cy="386846"/>
          </a:xfrm>
          <a:solidFill>
            <a:schemeClr val="bg1"/>
          </a:solidFill>
        </p:grpSpPr>
        <p:sp>
          <p:nvSpPr>
            <p:cNvPr id="32" name="Freeform 36"/>
            <p:cNvSpPr>
              <a:spLocks noEditPoints="1"/>
            </p:cNvSpPr>
            <p:nvPr/>
          </p:nvSpPr>
          <p:spPr bwMode="auto">
            <a:xfrm>
              <a:off x="7277956" y="2178006"/>
              <a:ext cx="262058" cy="262058"/>
            </a:xfrm>
            <a:custGeom>
              <a:avLst/>
              <a:gdLst>
                <a:gd name="T0" fmla="*/ 65 w 79"/>
                <a:gd name="T1" fmla="*/ 14 h 79"/>
                <a:gd name="T2" fmla="*/ 14 w 79"/>
                <a:gd name="T3" fmla="*/ 14 h 79"/>
                <a:gd name="T4" fmla="*/ 11 w 79"/>
                <a:gd name="T5" fmla="*/ 63 h 79"/>
                <a:gd name="T6" fmla="*/ 11 w 79"/>
                <a:gd name="T7" fmla="*/ 63 h 79"/>
                <a:gd name="T8" fmla="*/ 17 w 79"/>
                <a:gd name="T9" fmla="*/ 68 h 79"/>
                <a:gd name="T10" fmla="*/ 64 w 79"/>
                <a:gd name="T11" fmla="*/ 65 h 79"/>
                <a:gd name="T12" fmla="*/ 65 w 79"/>
                <a:gd name="T13" fmla="*/ 14 h 79"/>
                <a:gd name="T14" fmla="*/ 58 w 79"/>
                <a:gd name="T15" fmla="*/ 59 h 79"/>
                <a:gd name="T16" fmla="*/ 20 w 79"/>
                <a:gd name="T17" fmla="*/ 59 h 79"/>
                <a:gd name="T18" fmla="*/ 20 w 79"/>
                <a:gd name="T19" fmla="*/ 21 h 79"/>
                <a:gd name="T20" fmla="*/ 58 w 79"/>
                <a:gd name="T21" fmla="*/ 21 h 79"/>
                <a:gd name="T22" fmla="*/ 58 w 79"/>
                <a:gd name="T23" fmla="*/ 5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" h="79">
                  <a:moveTo>
                    <a:pt x="65" y="14"/>
                  </a:moveTo>
                  <a:cubicBezTo>
                    <a:pt x="51" y="0"/>
                    <a:pt x="28" y="0"/>
                    <a:pt x="14" y="14"/>
                  </a:cubicBezTo>
                  <a:cubicBezTo>
                    <a:pt x="0" y="28"/>
                    <a:pt x="0" y="49"/>
                    <a:pt x="11" y="63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4" y="66"/>
                    <a:pt x="15" y="67"/>
                    <a:pt x="17" y="68"/>
                  </a:cubicBezTo>
                  <a:cubicBezTo>
                    <a:pt x="31" y="79"/>
                    <a:pt x="51" y="78"/>
                    <a:pt x="64" y="65"/>
                  </a:cubicBezTo>
                  <a:cubicBezTo>
                    <a:pt x="78" y="51"/>
                    <a:pt x="79" y="29"/>
                    <a:pt x="65" y="14"/>
                  </a:cubicBezTo>
                  <a:close/>
                  <a:moveTo>
                    <a:pt x="58" y="59"/>
                  </a:moveTo>
                  <a:cubicBezTo>
                    <a:pt x="47" y="69"/>
                    <a:pt x="30" y="69"/>
                    <a:pt x="20" y="59"/>
                  </a:cubicBezTo>
                  <a:cubicBezTo>
                    <a:pt x="9" y="48"/>
                    <a:pt x="9" y="31"/>
                    <a:pt x="20" y="21"/>
                  </a:cubicBezTo>
                  <a:cubicBezTo>
                    <a:pt x="31" y="10"/>
                    <a:pt x="48" y="10"/>
                    <a:pt x="58" y="21"/>
                  </a:cubicBezTo>
                  <a:cubicBezTo>
                    <a:pt x="69" y="31"/>
                    <a:pt x="69" y="48"/>
                    <a:pt x="58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auto">
            <a:xfrm>
              <a:off x="7160655" y="2400130"/>
              <a:ext cx="159730" cy="164722"/>
            </a:xfrm>
            <a:custGeom>
              <a:avLst/>
              <a:gdLst>
                <a:gd name="T0" fmla="*/ 0 w 64"/>
                <a:gd name="T1" fmla="*/ 52 h 66"/>
                <a:gd name="T2" fmla="*/ 12 w 64"/>
                <a:gd name="T3" fmla="*/ 66 h 66"/>
                <a:gd name="T4" fmla="*/ 64 w 64"/>
                <a:gd name="T5" fmla="*/ 8 h 66"/>
                <a:gd name="T6" fmla="*/ 55 w 64"/>
                <a:gd name="T7" fmla="*/ 0 h 66"/>
                <a:gd name="T8" fmla="*/ 0 w 64"/>
                <a:gd name="T9" fmla="*/ 5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6">
                  <a:moveTo>
                    <a:pt x="0" y="52"/>
                  </a:moveTo>
                  <a:lnTo>
                    <a:pt x="12" y="66"/>
                  </a:lnTo>
                  <a:lnTo>
                    <a:pt x="64" y="8"/>
                  </a:lnTo>
                  <a:lnTo>
                    <a:pt x="55" y="0"/>
                  </a:lnTo>
                  <a:lnTo>
                    <a:pt x="0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auto">
            <a:xfrm>
              <a:off x="7412728" y="2265358"/>
              <a:ext cx="99831" cy="119797"/>
            </a:xfrm>
            <a:custGeom>
              <a:avLst/>
              <a:gdLst>
                <a:gd name="T0" fmla="*/ 16 w 30"/>
                <a:gd name="T1" fmla="*/ 0 h 36"/>
                <a:gd name="T2" fmla="*/ 0 w 30"/>
                <a:gd name="T3" fmla="*/ 34 h 36"/>
                <a:gd name="T4" fmla="*/ 6 w 30"/>
                <a:gd name="T5" fmla="*/ 36 h 36"/>
                <a:gd name="T6" fmla="*/ 16 w 30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6">
                  <a:moveTo>
                    <a:pt x="16" y="0"/>
                  </a:moveTo>
                  <a:cubicBezTo>
                    <a:pt x="20" y="26"/>
                    <a:pt x="0" y="34"/>
                    <a:pt x="0" y="34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30" y="21"/>
                    <a:pt x="16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274986" y="1926244"/>
            <a:ext cx="433698" cy="396899"/>
            <a:chOff x="6726389" y="1486674"/>
            <a:chExt cx="411805" cy="376863"/>
          </a:xfrm>
          <a:solidFill>
            <a:schemeClr val="bg1"/>
          </a:solidFill>
        </p:grpSpPr>
        <p:sp>
          <p:nvSpPr>
            <p:cNvPr id="36" name="Oval 52"/>
            <p:cNvSpPr>
              <a:spLocks noChangeArrowheads="1"/>
            </p:cNvSpPr>
            <p:nvPr/>
          </p:nvSpPr>
          <p:spPr bwMode="auto">
            <a:xfrm>
              <a:off x="6773808" y="1786168"/>
              <a:ext cx="44924" cy="4242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53"/>
            <p:cNvSpPr>
              <a:spLocks noChangeArrowheads="1"/>
            </p:cNvSpPr>
            <p:nvPr/>
          </p:nvSpPr>
          <p:spPr bwMode="auto">
            <a:xfrm>
              <a:off x="6748851" y="1836083"/>
              <a:ext cx="24958" cy="2745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4"/>
            <p:cNvSpPr>
              <a:spLocks/>
            </p:cNvSpPr>
            <p:nvPr/>
          </p:nvSpPr>
          <p:spPr bwMode="auto">
            <a:xfrm>
              <a:off x="6726389" y="1486674"/>
              <a:ext cx="411805" cy="292007"/>
            </a:xfrm>
            <a:custGeom>
              <a:avLst/>
              <a:gdLst>
                <a:gd name="T0" fmla="*/ 124 w 124"/>
                <a:gd name="T1" fmla="*/ 34 h 88"/>
                <a:gd name="T2" fmla="*/ 99 w 124"/>
                <a:gd name="T3" fmla="*/ 9 h 88"/>
                <a:gd name="T4" fmla="*/ 93 w 124"/>
                <a:gd name="T5" fmla="*/ 10 h 88"/>
                <a:gd name="T6" fmla="*/ 74 w 124"/>
                <a:gd name="T7" fmla="*/ 0 h 88"/>
                <a:gd name="T8" fmla="*/ 60 w 124"/>
                <a:gd name="T9" fmla="*/ 5 h 88"/>
                <a:gd name="T10" fmla="*/ 46 w 124"/>
                <a:gd name="T11" fmla="*/ 0 h 88"/>
                <a:gd name="T12" fmla="*/ 31 w 124"/>
                <a:gd name="T13" fmla="*/ 5 h 88"/>
                <a:gd name="T14" fmla="*/ 25 w 124"/>
                <a:gd name="T15" fmla="*/ 5 h 88"/>
                <a:gd name="T16" fmla="*/ 0 w 124"/>
                <a:gd name="T17" fmla="*/ 30 h 88"/>
                <a:gd name="T18" fmla="*/ 3 w 124"/>
                <a:gd name="T19" fmla="*/ 43 h 88"/>
                <a:gd name="T20" fmla="*/ 0 w 124"/>
                <a:gd name="T21" fmla="*/ 55 h 88"/>
                <a:gd name="T22" fmla="*/ 25 w 124"/>
                <a:gd name="T23" fmla="*/ 80 h 88"/>
                <a:gd name="T24" fmla="*/ 28 w 124"/>
                <a:gd name="T25" fmla="*/ 80 h 88"/>
                <a:gd name="T26" fmla="*/ 46 w 124"/>
                <a:gd name="T27" fmla="*/ 88 h 88"/>
                <a:gd name="T28" fmla="*/ 64 w 124"/>
                <a:gd name="T29" fmla="*/ 80 h 88"/>
                <a:gd name="T30" fmla="*/ 79 w 124"/>
                <a:gd name="T31" fmla="*/ 85 h 88"/>
                <a:gd name="T32" fmla="*/ 104 w 124"/>
                <a:gd name="T33" fmla="*/ 60 h 88"/>
                <a:gd name="T34" fmla="*/ 104 w 124"/>
                <a:gd name="T35" fmla="*/ 59 h 88"/>
                <a:gd name="T36" fmla="*/ 124 w 124"/>
                <a:gd name="T37" fmla="*/ 3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88">
                  <a:moveTo>
                    <a:pt x="124" y="34"/>
                  </a:moveTo>
                  <a:cubicBezTo>
                    <a:pt x="124" y="21"/>
                    <a:pt x="113" y="9"/>
                    <a:pt x="99" y="9"/>
                  </a:cubicBezTo>
                  <a:cubicBezTo>
                    <a:pt x="97" y="9"/>
                    <a:pt x="95" y="10"/>
                    <a:pt x="93" y="10"/>
                  </a:cubicBezTo>
                  <a:cubicBezTo>
                    <a:pt x="89" y="4"/>
                    <a:pt x="82" y="0"/>
                    <a:pt x="74" y="0"/>
                  </a:cubicBezTo>
                  <a:cubicBezTo>
                    <a:pt x="69" y="0"/>
                    <a:pt x="64" y="2"/>
                    <a:pt x="60" y="5"/>
                  </a:cubicBezTo>
                  <a:cubicBezTo>
                    <a:pt x="56" y="2"/>
                    <a:pt x="51" y="0"/>
                    <a:pt x="46" y="0"/>
                  </a:cubicBezTo>
                  <a:cubicBezTo>
                    <a:pt x="40" y="0"/>
                    <a:pt x="35" y="2"/>
                    <a:pt x="31" y="5"/>
                  </a:cubicBezTo>
                  <a:cubicBezTo>
                    <a:pt x="29" y="5"/>
                    <a:pt x="27" y="5"/>
                    <a:pt x="25" y="5"/>
                  </a:cubicBezTo>
                  <a:cubicBezTo>
                    <a:pt x="11" y="5"/>
                    <a:pt x="0" y="16"/>
                    <a:pt x="0" y="30"/>
                  </a:cubicBezTo>
                  <a:cubicBezTo>
                    <a:pt x="0" y="35"/>
                    <a:pt x="1" y="39"/>
                    <a:pt x="3" y="43"/>
                  </a:cubicBezTo>
                  <a:cubicBezTo>
                    <a:pt x="1" y="46"/>
                    <a:pt x="0" y="51"/>
                    <a:pt x="0" y="55"/>
                  </a:cubicBezTo>
                  <a:cubicBezTo>
                    <a:pt x="0" y="69"/>
                    <a:pt x="11" y="80"/>
                    <a:pt x="25" y="80"/>
                  </a:cubicBezTo>
                  <a:cubicBezTo>
                    <a:pt x="26" y="80"/>
                    <a:pt x="27" y="80"/>
                    <a:pt x="28" y="80"/>
                  </a:cubicBezTo>
                  <a:cubicBezTo>
                    <a:pt x="32" y="85"/>
                    <a:pt x="39" y="88"/>
                    <a:pt x="46" y="88"/>
                  </a:cubicBezTo>
                  <a:cubicBezTo>
                    <a:pt x="53" y="88"/>
                    <a:pt x="59" y="85"/>
                    <a:pt x="64" y="80"/>
                  </a:cubicBezTo>
                  <a:cubicBezTo>
                    <a:pt x="68" y="83"/>
                    <a:pt x="73" y="85"/>
                    <a:pt x="79" y="85"/>
                  </a:cubicBezTo>
                  <a:cubicBezTo>
                    <a:pt x="92" y="85"/>
                    <a:pt x="104" y="74"/>
                    <a:pt x="104" y="60"/>
                  </a:cubicBezTo>
                  <a:cubicBezTo>
                    <a:pt x="104" y="60"/>
                    <a:pt x="104" y="59"/>
                    <a:pt x="104" y="59"/>
                  </a:cubicBezTo>
                  <a:cubicBezTo>
                    <a:pt x="115" y="57"/>
                    <a:pt x="124" y="47"/>
                    <a:pt x="124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" name="Freeform 55"/>
          <p:cNvSpPr>
            <a:spLocks noEditPoints="1"/>
          </p:cNvSpPr>
          <p:nvPr/>
        </p:nvSpPr>
        <p:spPr bwMode="auto">
          <a:xfrm>
            <a:off x="882036" y="3165254"/>
            <a:ext cx="394828" cy="413193"/>
          </a:xfrm>
          <a:custGeom>
            <a:avLst/>
            <a:gdLst>
              <a:gd name="T0" fmla="*/ 83 w 129"/>
              <a:gd name="T1" fmla="*/ 92 h 135"/>
              <a:gd name="T2" fmla="*/ 127 w 129"/>
              <a:gd name="T3" fmla="*/ 26 h 135"/>
              <a:gd name="T4" fmla="*/ 127 w 129"/>
              <a:gd name="T5" fmla="*/ 21 h 135"/>
              <a:gd name="T6" fmla="*/ 117 w 129"/>
              <a:gd name="T7" fmla="*/ 10 h 135"/>
              <a:gd name="T8" fmla="*/ 112 w 129"/>
              <a:gd name="T9" fmla="*/ 10 h 135"/>
              <a:gd name="T10" fmla="*/ 107 w 129"/>
              <a:gd name="T11" fmla="*/ 16 h 135"/>
              <a:gd name="T12" fmla="*/ 101 w 129"/>
              <a:gd name="T13" fmla="*/ 16 h 135"/>
              <a:gd name="T14" fmla="*/ 101 w 129"/>
              <a:gd name="T15" fmla="*/ 0 h 135"/>
              <a:gd name="T16" fmla="*/ 27 w 129"/>
              <a:gd name="T17" fmla="*/ 0 h 135"/>
              <a:gd name="T18" fmla="*/ 27 w 129"/>
              <a:gd name="T19" fmla="*/ 16 h 135"/>
              <a:gd name="T20" fmla="*/ 22 w 129"/>
              <a:gd name="T21" fmla="*/ 16 h 135"/>
              <a:gd name="T22" fmla="*/ 17 w 129"/>
              <a:gd name="T23" fmla="*/ 10 h 135"/>
              <a:gd name="T24" fmla="*/ 12 w 129"/>
              <a:gd name="T25" fmla="*/ 10 h 135"/>
              <a:gd name="T26" fmla="*/ 1 w 129"/>
              <a:gd name="T27" fmla="*/ 21 h 135"/>
              <a:gd name="T28" fmla="*/ 1 w 129"/>
              <a:gd name="T29" fmla="*/ 26 h 135"/>
              <a:gd name="T30" fmla="*/ 46 w 129"/>
              <a:gd name="T31" fmla="*/ 92 h 135"/>
              <a:gd name="T32" fmla="*/ 59 w 129"/>
              <a:gd name="T33" fmla="*/ 98 h 135"/>
              <a:gd name="T34" fmla="*/ 59 w 129"/>
              <a:gd name="T35" fmla="*/ 103 h 135"/>
              <a:gd name="T36" fmla="*/ 54 w 129"/>
              <a:gd name="T37" fmla="*/ 106 h 135"/>
              <a:gd name="T38" fmla="*/ 59 w 129"/>
              <a:gd name="T39" fmla="*/ 108 h 135"/>
              <a:gd name="T40" fmla="*/ 59 w 129"/>
              <a:gd name="T41" fmla="*/ 114 h 135"/>
              <a:gd name="T42" fmla="*/ 54 w 129"/>
              <a:gd name="T43" fmla="*/ 119 h 135"/>
              <a:gd name="T44" fmla="*/ 48 w 129"/>
              <a:gd name="T45" fmla="*/ 124 h 135"/>
              <a:gd name="T46" fmla="*/ 43 w 129"/>
              <a:gd name="T47" fmla="*/ 129 h 135"/>
              <a:gd name="T48" fmla="*/ 49 w 129"/>
              <a:gd name="T49" fmla="*/ 135 h 135"/>
              <a:gd name="T50" fmla="*/ 80 w 129"/>
              <a:gd name="T51" fmla="*/ 135 h 135"/>
              <a:gd name="T52" fmla="*/ 85 w 129"/>
              <a:gd name="T53" fmla="*/ 129 h 135"/>
              <a:gd name="T54" fmla="*/ 80 w 129"/>
              <a:gd name="T55" fmla="*/ 124 h 135"/>
              <a:gd name="T56" fmla="*/ 74 w 129"/>
              <a:gd name="T57" fmla="*/ 119 h 135"/>
              <a:gd name="T58" fmla="*/ 69 w 129"/>
              <a:gd name="T59" fmla="*/ 114 h 135"/>
              <a:gd name="T60" fmla="*/ 69 w 129"/>
              <a:gd name="T61" fmla="*/ 108 h 135"/>
              <a:gd name="T62" fmla="*/ 75 w 129"/>
              <a:gd name="T63" fmla="*/ 106 h 135"/>
              <a:gd name="T64" fmla="*/ 69 w 129"/>
              <a:gd name="T65" fmla="*/ 103 h 135"/>
              <a:gd name="T66" fmla="*/ 69 w 129"/>
              <a:gd name="T67" fmla="*/ 98 h 135"/>
              <a:gd name="T68" fmla="*/ 83 w 129"/>
              <a:gd name="T69" fmla="*/ 92 h 135"/>
              <a:gd name="T70" fmla="*/ 101 w 129"/>
              <a:gd name="T71" fmla="*/ 21 h 135"/>
              <a:gd name="T72" fmla="*/ 107 w 129"/>
              <a:gd name="T73" fmla="*/ 21 h 135"/>
              <a:gd name="T74" fmla="*/ 112 w 129"/>
              <a:gd name="T75" fmla="*/ 16 h 135"/>
              <a:gd name="T76" fmla="*/ 117 w 129"/>
              <a:gd name="T77" fmla="*/ 21 h 135"/>
              <a:gd name="T78" fmla="*/ 117 w 129"/>
              <a:gd name="T79" fmla="*/ 26 h 135"/>
              <a:gd name="T80" fmla="*/ 91 w 129"/>
              <a:gd name="T81" fmla="*/ 71 h 135"/>
              <a:gd name="T82" fmla="*/ 101 w 129"/>
              <a:gd name="T83" fmla="*/ 21 h 135"/>
              <a:gd name="T84" fmla="*/ 36 w 129"/>
              <a:gd name="T85" fmla="*/ 72 h 135"/>
              <a:gd name="T86" fmla="*/ 10 w 129"/>
              <a:gd name="T87" fmla="*/ 27 h 135"/>
              <a:gd name="T88" fmla="*/ 10 w 129"/>
              <a:gd name="T89" fmla="*/ 22 h 135"/>
              <a:gd name="T90" fmla="*/ 15 w 129"/>
              <a:gd name="T91" fmla="*/ 17 h 135"/>
              <a:gd name="T92" fmla="*/ 20 w 129"/>
              <a:gd name="T93" fmla="*/ 22 h 135"/>
              <a:gd name="T94" fmla="*/ 26 w 129"/>
              <a:gd name="T95" fmla="*/ 22 h 135"/>
              <a:gd name="T96" fmla="*/ 36 w 129"/>
              <a:gd name="T97" fmla="*/ 72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9" h="135">
                <a:moveTo>
                  <a:pt x="83" y="92"/>
                </a:moveTo>
                <a:cubicBezTo>
                  <a:pt x="129" y="63"/>
                  <a:pt x="127" y="26"/>
                  <a:pt x="127" y="26"/>
                </a:cubicBezTo>
                <a:cubicBezTo>
                  <a:pt x="127" y="21"/>
                  <a:pt x="127" y="21"/>
                  <a:pt x="127" y="21"/>
                </a:cubicBezTo>
                <a:cubicBezTo>
                  <a:pt x="127" y="21"/>
                  <a:pt x="128" y="10"/>
                  <a:pt x="117" y="10"/>
                </a:cubicBezTo>
                <a:cubicBezTo>
                  <a:pt x="114" y="10"/>
                  <a:pt x="112" y="10"/>
                  <a:pt x="112" y="10"/>
                </a:cubicBezTo>
                <a:cubicBezTo>
                  <a:pt x="107" y="10"/>
                  <a:pt x="107" y="16"/>
                  <a:pt x="107" y="16"/>
                </a:cubicBezTo>
                <a:cubicBezTo>
                  <a:pt x="107" y="16"/>
                  <a:pt x="104" y="16"/>
                  <a:pt x="101" y="16"/>
                </a:cubicBezTo>
                <a:cubicBezTo>
                  <a:pt x="101" y="12"/>
                  <a:pt x="101" y="0"/>
                  <a:pt x="101" y="0"/>
                </a:cubicBezTo>
                <a:cubicBezTo>
                  <a:pt x="56" y="7"/>
                  <a:pt x="27" y="0"/>
                  <a:pt x="27" y="0"/>
                </a:cubicBezTo>
                <a:cubicBezTo>
                  <a:pt x="27" y="16"/>
                  <a:pt x="27" y="16"/>
                  <a:pt x="27" y="16"/>
                </a:cubicBezTo>
                <a:cubicBezTo>
                  <a:pt x="23" y="16"/>
                  <a:pt x="22" y="16"/>
                  <a:pt x="22" y="16"/>
                </a:cubicBezTo>
                <a:cubicBezTo>
                  <a:pt x="22" y="16"/>
                  <a:pt x="22" y="10"/>
                  <a:pt x="17" y="10"/>
                </a:cubicBezTo>
                <a:cubicBezTo>
                  <a:pt x="17" y="10"/>
                  <a:pt x="15" y="10"/>
                  <a:pt x="12" y="10"/>
                </a:cubicBezTo>
                <a:cubicBezTo>
                  <a:pt x="1" y="10"/>
                  <a:pt x="1" y="21"/>
                  <a:pt x="1" y="21"/>
                </a:cubicBezTo>
                <a:cubicBezTo>
                  <a:pt x="1" y="26"/>
                  <a:pt x="1" y="26"/>
                  <a:pt x="1" y="26"/>
                </a:cubicBezTo>
                <a:cubicBezTo>
                  <a:pt x="1" y="26"/>
                  <a:pt x="0" y="63"/>
                  <a:pt x="46" y="92"/>
                </a:cubicBezTo>
                <a:cubicBezTo>
                  <a:pt x="46" y="92"/>
                  <a:pt x="52" y="98"/>
                  <a:pt x="59" y="98"/>
                </a:cubicBezTo>
                <a:cubicBezTo>
                  <a:pt x="59" y="103"/>
                  <a:pt x="59" y="103"/>
                  <a:pt x="59" y="103"/>
                </a:cubicBezTo>
                <a:cubicBezTo>
                  <a:pt x="59" y="103"/>
                  <a:pt x="54" y="103"/>
                  <a:pt x="54" y="106"/>
                </a:cubicBezTo>
                <a:cubicBezTo>
                  <a:pt x="54" y="109"/>
                  <a:pt x="59" y="108"/>
                  <a:pt x="59" y="108"/>
                </a:cubicBezTo>
                <a:cubicBezTo>
                  <a:pt x="59" y="114"/>
                  <a:pt x="59" y="114"/>
                  <a:pt x="59" y="114"/>
                </a:cubicBezTo>
                <a:cubicBezTo>
                  <a:pt x="59" y="114"/>
                  <a:pt x="58" y="119"/>
                  <a:pt x="54" y="119"/>
                </a:cubicBezTo>
                <a:cubicBezTo>
                  <a:pt x="54" y="124"/>
                  <a:pt x="48" y="124"/>
                  <a:pt x="48" y="124"/>
                </a:cubicBezTo>
                <a:cubicBezTo>
                  <a:pt x="48" y="124"/>
                  <a:pt x="43" y="125"/>
                  <a:pt x="43" y="129"/>
                </a:cubicBezTo>
                <a:cubicBezTo>
                  <a:pt x="43" y="129"/>
                  <a:pt x="42" y="135"/>
                  <a:pt x="49" y="135"/>
                </a:cubicBezTo>
                <a:cubicBezTo>
                  <a:pt x="56" y="135"/>
                  <a:pt x="80" y="135"/>
                  <a:pt x="80" y="135"/>
                </a:cubicBezTo>
                <a:cubicBezTo>
                  <a:pt x="85" y="135"/>
                  <a:pt x="85" y="129"/>
                  <a:pt x="85" y="129"/>
                </a:cubicBezTo>
                <a:cubicBezTo>
                  <a:pt x="85" y="129"/>
                  <a:pt x="85" y="124"/>
                  <a:pt x="80" y="124"/>
                </a:cubicBezTo>
                <a:cubicBezTo>
                  <a:pt x="74" y="124"/>
                  <a:pt x="74" y="119"/>
                  <a:pt x="74" y="119"/>
                </a:cubicBezTo>
                <a:cubicBezTo>
                  <a:pt x="74" y="119"/>
                  <a:pt x="69" y="119"/>
                  <a:pt x="69" y="114"/>
                </a:cubicBezTo>
                <a:cubicBezTo>
                  <a:pt x="69" y="108"/>
                  <a:pt x="69" y="108"/>
                  <a:pt x="69" y="108"/>
                </a:cubicBezTo>
                <a:cubicBezTo>
                  <a:pt x="69" y="108"/>
                  <a:pt x="75" y="109"/>
                  <a:pt x="75" y="106"/>
                </a:cubicBezTo>
                <a:cubicBezTo>
                  <a:pt x="75" y="103"/>
                  <a:pt x="69" y="103"/>
                  <a:pt x="69" y="103"/>
                </a:cubicBezTo>
                <a:cubicBezTo>
                  <a:pt x="69" y="98"/>
                  <a:pt x="69" y="98"/>
                  <a:pt x="69" y="98"/>
                </a:cubicBezTo>
                <a:cubicBezTo>
                  <a:pt x="75" y="98"/>
                  <a:pt x="79" y="96"/>
                  <a:pt x="83" y="92"/>
                </a:cubicBezTo>
                <a:close/>
                <a:moveTo>
                  <a:pt x="101" y="21"/>
                </a:moveTo>
                <a:cubicBezTo>
                  <a:pt x="103" y="21"/>
                  <a:pt x="107" y="21"/>
                  <a:pt x="107" y="21"/>
                </a:cubicBezTo>
                <a:cubicBezTo>
                  <a:pt x="112" y="21"/>
                  <a:pt x="112" y="16"/>
                  <a:pt x="112" y="16"/>
                </a:cubicBezTo>
                <a:cubicBezTo>
                  <a:pt x="117" y="16"/>
                  <a:pt x="117" y="21"/>
                  <a:pt x="117" y="21"/>
                </a:cubicBezTo>
                <a:cubicBezTo>
                  <a:pt x="117" y="26"/>
                  <a:pt x="117" y="26"/>
                  <a:pt x="117" y="26"/>
                </a:cubicBezTo>
                <a:cubicBezTo>
                  <a:pt x="117" y="26"/>
                  <a:pt x="116" y="47"/>
                  <a:pt x="91" y="71"/>
                </a:cubicBezTo>
                <a:cubicBezTo>
                  <a:pt x="96" y="61"/>
                  <a:pt x="101" y="38"/>
                  <a:pt x="101" y="21"/>
                </a:cubicBezTo>
                <a:close/>
                <a:moveTo>
                  <a:pt x="36" y="72"/>
                </a:moveTo>
                <a:cubicBezTo>
                  <a:pt x="11" y="48"/>
                  <a:pt x="10" y="27"/>
                  <a:pt x="10" y="27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2"/>
                  <a:pt x="10" y="17"/>
                  <a:pt x="15" y="17"/>
                </a:cubicBezTo>
                <a:cubicBezTo>
                  <a:pt x="15" y="17"/>
                  <a:pt x="15" y="22"/>
                  <a:pt x="20" y="22"/>
                </a:cubicBezTo>
                <a:cubicBezTo>
                  <a:pt x="20" y="22"/>
                  <a:pt x="24" y="22"/>
                  <a:pt x="26" y="22"/>
                </a:cubicBezTo>
                <a:cubicBezTo>
                  <a:pt x="26" y="39"/>
                  <a:pt x="30" y="62"/>
                  <a:pt x="36" y="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260190" y="3162134"/>
            <a:ext cx="428440" cy="428440"/>
            <a:chOff x="6352022" y="2360197"/>
            <a:chExt cx="406813" cy="406813"/>
          </a:xfrm>
          <a:solidFill>
            <a:schemeClr val="bg1"/>
          </a:solidFill>
        </p:grpSpPr>
        <p:sp>
          <p:nvSpPr>
            <p:cNvPr id="41" name="Freeform 39"/>
            <p:cNvSpPr>
              <a:spLocks noEditPoints="1"/>
            </p:cNvSpPr>
            <p:nvPr/>
          </p:nvSpPr>
          <p:spPr bwMode="auto">
            <a:xfrm>
              <a:off x="6352022" y="2360197"/>
              <a:ext cx="406813" cy="406813"/>
            </a:xfrm>
            <a:custGeom>
              <a:avLst/>
              <a:gdLst>
                <a:gd name="T0" fmla="*/ 61 w 122"/>
                <a:gd name="T1" fmla="*/ 0 h 122"/>
                <a:gd name="T2" fmla="*/ 0 w 122"/>
                <a:gd name="T3" fmla="*/ 61 h 122"/>
                <a:gd name="T4" fmla="*/ 61 w 122"/>
                <a:gd name="T5" fmla="*/ 122 h 122"/>
                <a:gd name="T6" fmla="*/ 122 w 122"/>
                <a:gd name="T7" fmla="*/ 61 h 122"/>
                <a:gd name="T8" fmla="*/ 61 w 122"/>
                <a:gd name="T9" fmla="*/ 0 h 122"/>
                <a:gd name="T10" fmla="*/ 65 w 122"/>
                <a:gd name="T11" fmla="*/ 109 h 122"/>
                <a:gd name="T12" fmla="*/ 65 w 122"/>
                <a:gd name="T13" fmla="*/ 102 h 122"/>
                <a:gd name="T14" fmla="*/ 58 w 122"/>
                <a:gd name="T15" fmla="*/ 102 h 122"/>
                <a:gd name="T16" fmla="*/ 58 w 122"/>
                <a:gd name="T17" fmla="*/ 109 h 122"/>
                <a:gd name="T18" fmla="*/ 30 w 122"/>
                <a:gd name="T19" fmla="*/ 97 h 122"/>
                <a:gd name="T20" fmla="*/ 29 w 122"/>
                <a:gd name="T21" fmla="*/ 97 h 122"/>
                <a:gd name="T22" fmla="*/ 27 w 122"/>
                <a:gd name="T23" fmla="*/ 95 h 122"/>
                <a:gd name="T24" fmla="*/ 25 w 122"/>
                <a:gd name="T25" fmla="*/ 93 h 122"/>
                <a:gd name="T26" fmla="*/ 25 w 122"/>
                <a:gd name="T27" fmla="*/ 92 h 122"/>
                <a:gd name="T28" fmla="*/ 13 w 122"/>
                <a:gd name="T29" fmla="*/ 64 h 122"/>
                <a:gd name="T30" fmla="*/ 20 w 122"/>
                <a:gd name="T31" fmla="*/ 64 h 122"/>
                <a:gd name="T32" fmla="*/ 20 w 122"/>
                <a:gd name="T33" fmla="*/ 57 h 122"/>
                <a:gd name="T34" fmla="*/ 13 w 122"/>
                <a:gd name="T35" fmla="*/ 57 h 122"/>
                <a:gd name="T36" fmla="*/ 58 w 122"/>
                <a:gd name="T37" fmla="*/ 13 h 122"/>
                <a:gd name="T38" fmla="*/ 58 w 122"/>
                <a:gd name="T39" fmla="*/ 20 h 122"/>
                <a:gd name="T40" fmla="*/ 65 w 122"/>
                <a:gd name="T41" fmla="*/ 20 h 122"/>
                <a:gd name="T42" fmla="*/ 65 w 122"/>
                <a:gd name="T43" fmla="*/ 13 h 122"/>
                <a:gd name="T44" fmla="*/ 83 w 122"/>
                <a:gd name="T45" fmla="*/ 18 h 122"/>
                <a:gd name="T46" fmla="*/ 83 w 122"/>
                <a:gd name="T47" fmla="*/ 18 h 122"/>
                <a:gd name="T48" fmla="*/ 87 w 122"/>
                <a:gd name="T49" fmla="*/ 20 h 122"/>
                <a:gd name="T50" fmla="*/ 88 w 122"/>
                <a:gd name="T51" fmla="*/ 21 h 122"/>
                <a:gd name="T52" fmla="*/ 90 w 122"/>
                <a:gd name="T53" fmla="*/ 23 h 122"/>
                <a:gd name="T54" fmla="*/ 91 w 122"/>
                <a:gd name="T55" fmla="*/ 24 h 122"/>
                <a:gd name="T56" fmla="*/ 94 w 122"/>
                <a:gd name="T57" fmla="*/ 25 h 122"/>
                <a:gd name="T58" fmla="*/ 95 w 122"/>
                <a:gd name="T59" fmla="*/ 27 h 122"/>
                <a:gd name="T60" fmla="*/ 97 w 122"/>
                <a:gd name="T61" fmla="*/ 28 h 122"/>
                <a:gd name="T62" fmla="*/ 98 w 122"/>
                <a:gd name="T63" fmla="*/ 31 h 122"/>
                <a:gd name="T64" fmla="*/ 99 w 122"/>
                <a:gd name="T65" fmla="*/ 32 h 122"/>
                <a:gd name="T66" fmla="*/ 101 w 122"/>
                <a:gd name="T67" fmla="*/ 34 h 122"/>
                <a:gd name="T68" fmla="*/ 102 w 122"/>
                <a:gd name="T69" fmla="*/ 35 h 122"/>
                <a:gd name="T70" fmla="*/ 104 w 122"/>
                <a:gd name="T71" fmla="*/ 39 h 122"/>
                <a:gd name="T72" fmla="*/ 104 w 122"/>
                <a:gd name="T73" fmla="*/ 39 h 122"/>
                <a:gd name="T74" fmla="*/ 109 w 122"/>
                <a:gd name="T75" fmla="*/ 57 h 122"/>
                <a:gd name="T76" fmla="*/ 102 w 122"/>
                <a:gd name="T77" fmla="*/ 57 h 122"/>
                <a:gd name="T78" fmla="*/ 102 w 122"/>
                <a:gd name="T79" fmla="*/ 64 h 122"/>
                <a:gd name="T80" fmla="*/ 109 w 122"/>
                <a:gd name="T81" fmla="*/ 64 h 122"/>
                <a:gd name="T82" fmla="*/ 65 w 122"/>
                <a:gd name="T83" fmla="*/ 10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2" h="122">
                  <a:moveTo>
                    <a:pt x="61" y="0"/>
                  </a:moveTo>
                  <a:cubicBezTo>
                    <a:pt x="27" y="0"/>
                    <a:pt x="0" y="27"/>
                    <a:pt x="0" y="61"/>
                  </a:cubicBezTo>
                  <a:cubicBezTo>
                    <a:pt x="0" y="95"/>
                    <a:pt x="27" y="122"/>
                    <a:pt x="61" y="122"/>
                  </a:cubicBezTo>
                  <a:cubicBezTo>
                    <a:pt x="95" y="122"/>
                    <a:pt x="122" y="95"/>
                    <a:pt x="122" y="61"/>
                  </a:cubicBezTo>
                  <a:cubicBezTo>
                    <a:pt x="122" y="27"/>
                    <a:pt x="95" y="0"/>
                    <a:pt x="61" y="0"/>
                  </a:cubicBezTo>
                  <a:close/>
                  <a:moveTo>
                    <a:pt x="65" y="109"/>
                  </a:moveTo>
                  <a:cubicBezTo>
                    <a:pt x="65" y="102"/>
                    <a:pt x="65" y="102"/>
                    <a:pt x="65" y="102"/>
                  </a:cubicBezTo>
                  <a:cubicBezTo>
                    <a:pt x="58" y="102"/>
                    <a:pt x="58" y="102"/>
                    <a:pt x="58" y="102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47" y="108"/>
                    <a:pt x="37" y="104"/>
                    <a:pt x="30" y="97"/>
                  </a:cubicBezTo>
                  <a:cubicBezTo>
                    <a:pt x="29" y="97"/>
                    <a:pt x="29" y="97"/>
                    <a:pt x="29" y="97"/>
                  </a:cubicBezTo>
                  <a:cubicBezTo>
                    <a:pt x="28" y="96"/>
                    <a:pt x="28" y="95"/>
                    <a:pt x="27" y="95"/>
                  </a:cubicBezTo>
                  <a:cubicBezTo>
                    <a:pt x="27" y="94"/>
                    <a:pt x="26" y="94"/>
                    <a:pt x="25" y="93"/>
                  </a:cubicBezTo>
                  <a:cubicBezTo>
                    <a:pt x="25" y="93"/>
                    <a:pt x="25" y="93"/>
                    <a:pt x="25" y="92"/>
                  </a:cubicBezTo>
                  <a:cubicBezTo>
                    <a:pt x="18" y="85"/>
                    <a:pt x="14" y="75"/>
                    <a:pt x="13" y="64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5" y="34"/>
                    <a:pt x="34" y="15"/>
                    <a:pt x="58" y="13"/>
                  </a:cubicBezTo>
                  <a:cubicBezTo>
                    <a:pt x="58" y="20"/>
                    <a:pt x="58" y="20"/>
                    <a:pt x="58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5" y="13"/>
                    <a:pt x="65" y="13"/>
                    <a:pt x="65" y="13"/>
                  </a:cubicBezTo>
                  <a:cubicBezTo>
                    <a:pt x="71" y="14"/>
                    <a:pt x="77" y="15"/>
                    <a:pt x="83" y="18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4" y="19"/>
                    <a:pt x="86" y="20"/>
                    <a:pt x="87" y="20"/>
                  </a:cubicBezTo>
                  <a:cubicBezTo>
                    <a:pt x="87" y="20"/>
                    <a:pt x="87" y="21"/>
                    <a:pt x="88" y="21"/>
                  </a:cubicBezTo>
                  <a:cubicBezTo>
                    <a:pt x="88" y="21"/>
                    <a:pt x="89" y="22"/>
                    <a:pt x="90" y="23"/>
                  </a:cubicBezTo>
                  <a:cubicBezTo>
                    <a:pt x="91" y="23"/>
                    <a:pt x="91" y="23"/>
                    <a:pt x="91" y="24"/>
                  </a:cubicBezTo>
                  <a:cubicBezTo>
                    <a:pt x="92" y="24"/>
                    <a:pt x="93" y="25"/>
                    <a:pt x="94" y="25"/>
                  </a:cubicBezTo>
                  <a:cubicBezTo>
                    <a:pt x="94" y="26"/>
                    <a:pt x="95" y="26"/>
                    <a:pt x="95" y="27"/>
                  </a:cubicBezTo>
                  <a:cubicBezTo>
                    <a:pt x="96" y="27"/>
                    <a:pt x="96" y="28"/>
                    <a:pt x="97" y="28"/>
                  </a:cubicBezTo>
                  <a:cubicBezTo>
                    <a:pt x="97" y="29"/>
                    <a:pt x="98" y="30"/>
                    <a:pt x="98" y="31"/>
                  </a:cubicBezTo>
                  <a:cubicBezTo>
                    <a:pt x="99" y="31"/>
                    <a:pt x="99" y="31"/>
                    <a:pt x="99" y="32"/>
                  </a:cubicBezTo>
                  <a:cubicBezTo>
                    <a:pt x="100" y="33"/>
                    <a:pt x="101" y="34"/>
                    <a:pt x="101" y="34"/>
                  </a:cubicBezTo>
                  <a:cubicBezTo>
                    <a:pt x="101" y="35"/>
                    <a:pt x="102" y="35"/>
                    <a:pt x="102" y="35"/>
                  </a:cubicBezTo>
                  <a:cubicBezTo>
                    <a:pt x="102" y="36"/>
                    <a:pt x="103" y="37"/>
                    <a:pt x="104" y="39"/>
                  </a:cubicBezTo>
                  <a:cubicBezTo>
                    <a:pt x="104" y="39"/>
                    <a:pt x="104" y="39"/>
                    <a:pt x="104" y="39"/>
                  </a:cubicBezTo>
                  <a:cubicBezTo>
                    <a:pt x="107" y="45"/>
                    <a:pt x="108" y="51"/>
                    <a:pt x="109" y="57"/>
                  </a:cubicBezTo>
                  <a:cubicBezTo>
                    <a:pt x="102" y="57"/>
                    <a:pt x="102" y="57"/>
                    <a:pt x="102" y="57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109" y="64"/>
                    <a:pt x="109" y="64"/>
                    <a:pt x="109" y="64"/>
                  </a:cubicBezTo>
                  <a:cubicBezTo>
                    <a:pt x="107" y="88"/>
                    <a:pt x="88" y="107"/>
                    <a:pt x="65" y="1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0"/>
            <p:cNvSpPr>
              <a:spLocks noEditPoints="1"/>
            </p:cNvSpPr>
            <p:nvPr/>
          </p:nvSpPr>
          <p:spPr bwMode="auto">
            <a:xfrm>
              <a:off x="6506761" y="2460029"/>
              <a:ext cx="119797" cy="177201"/>
            </a:xfrm>
            <a:custGeom>
              <a:avLst/>
              <a:gdLst>
                <a:gd name="T0" fmla="*/ 8 w 36"/>
                <a:gd name="T1" fmla="*/ 29 h 53"/>
                <a:gd name="T2" fmla="*/ 8 w 36"/>
                <a:gd name="T3" fmla="*/ 29 h 53"/>
                <a:gd name="T4" fmla="*/ 0 w 36"/>
                <a:gd name="T5" fmla="*/ 53 h 53"/>
                <a:gd name="T6" fmla="*/ 19 w 36"/>
                <a:gd name="T7" fmla="*/ 36 h 53"/>
                <a:gd name="T8" fmla="*/ 19 w 36"/>
                <a:gd name="T9" fmla="*/ 36 h 53"/>
                <a:gd name="T10" fmla="*/ 22 w 36"/>
                <a:gd name="T11" fmla="*/ 33 h 53"/>
                <a:gd name="T12" fmla="*/ 36 w 36"/>
                <a:gd name="T13" fmla="*/ 0 h 53"/>
                <a:gd name="T14" fmla="*/ 11 w 36"/>
                <a:gd name="T15" fmla="*/ 25 h 53"/>
                <a:gd name="T16" fmla="*/ 8 w 36"/>
                <a:gd name="T17" fmla="*/ 29 h 53"/>
                <a:gd name="T18" fmla="*/ 15 w 36"/>
                <a:gd name="T19" fmla="*/ 28 h 53"/>
                <a:gd name="T20" fmla="*/ 18 w 36"/>
                <a:gd name="T21" fmla="*/ 31 h 53"/>
                <a:gd name="T22" fmla="*/ 15 w 36"/>
                <a:gd name="T23" fmla="*/ 34 h 53"/>
                <a:gd name="T24" fmla="*/ 12 w 36"/>
                <a:gd name="T25" fmla="*/ 31 h 53"/>
                <a:gd name="T26" fmla="*/ 15 w 36"/>
                <a:gd name="T27" fmla="*/ 2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" h="53">
                  <a:moveTo>
                    <a:pt x="8" y="29"/>
                  </a:moveTo>
                  <a:cubicBezTo>
                    <a:pt x="8" y="29"/>
                    <a:pt x="8" y="29"/>
                    <a:pt x="8" y="29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21" y="35"/>
                    <a:pt x="22" y="33"/>
                    <a:pt x="22" y="33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6"/>
                    <a:pt x="9" y="28"/>
                    <a:pt x="8" y="29"/>
                  </a:cubicBezTo>
                  <a:close/>
                  <a:moveTo>
                    <a:pt x="15" y="28"/>
                  </a:moveTo>
                  <a:cubicBezTo>
                    <a:pt x="17" y="28"/>
                    <a:pt x="18" y="29"/>
                    <a:pt x="18" y="31"/>
                  </a:cubicBezTo>
                  <a:cubicBezTo>
                    <a:pt x="18" y="33"/>
                    <a:pt x="17" y="34"/>
                    <a:pt x="15" y="34"/>
                  </a:cubicBezTo>
                  <a:cubicBezTo>
                    <a:pt x="13" y="34"/>
                    <a:pt x="12" y="33"/>
                    <a:pt x="12" y="31"/>
                  </a:cubicBezTo>
                  <a:cubicBezTo>
                    <a:pt x="12" y="29"/>
                    <a:pt x="13" y="28"/>
                    <a:pt x="15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auto">
            <a:xfrm>
              <a:off x="6551685" y="2557365"/>
              <a:ext cx="9983" cy="998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" name="Freeform 62"/>
          <p:cNvSpPr>
            <a:spLocks noEditPoints="1"/>
          </p:cNvSpPr>
          <p:nvPr/>
        </p:nvSpPr>
        <p:spPr bwMode="auto">
          <a:xfrm>
            <a:off x="3640495" y="3105150"/>
            <a:ext cx="353259" cy="475920"/>
          </a:xfrm>
          <a:custGeom>
            <a:avLst/>
            <a:gdLst>
              <a:gd name="T0" fmla="*/ 108 w 108"/>
              <a:gd name="T1" fmla="*/ 145 h 145"/>
              <a:gd name="T2" fmla="*/ 0 w 108"/>
              <a:gd name="T3" fmla="*/ 145 h 145"/>
              <a:gd name="T4" fmla="*/ 0 w 108"/>
              <a:gd name="T5" fmla="*/ 136 h 145"/>
              <a:gd name="T6" fmla="*/ 13 w 108"/>
              <a:gd name="T7" fmla="*/ 125 h 145"/>
              <a:gd name="T8" fmla="*/ 96 w 108"/>
              <a:gd name="T9" fmla="*/ 125 h 145"/>
              <a:gd name="T10" fmla="*/ 108 w 108"/>
              <a:gd name="T11" fmla="*/ 135 h 145"/>
              <a:gd name="T12" fmla="*/ 108 w 108"/>
              <a:gd name="T13" fmla="*/ 145 h 145"/>
              <a:gd name="T14" fmla="*/ 16 w 108"/>
              <a:gd name="T15" fmla="*/ 116 h 145"/>
              <a:gd name="T16" fmla="*/ 24 w 108"/>
              <a:gd name="T17" fmla="*/ 91 h 145"/>
              <a:gd name="T18" fmla="*/ 85 w 108"/>
              <a:gd name="T19" fmla="*/ 91 h 145"/>
              <a:gd name="T20" fmla="*/ 92 w 108"/>
              <a:gd name="T21" fmla="*/ 116 h 145"/>
              <a:gd name="T22" fmla="*/ 16 w 108"/>
              <a:gd name="T23" fmla="*/ 116 h 145"/>
              <a:gd name="T24" fmla="*/ 28 w 108"/>
              <a:gd name="T25" fmla="*/ 76 h 145"/>
              <a:gd name="T26" fmla="*/ 36 w 108"/>
              <a:gd name="T27" fmla="*/ 51 h 145"/>
              <a:gd name="T28" fmla="*/ 72 w 108"/>
              <a:gd name="T29" fmla="*/ 51 h 145"/>
              <a:gd name="T30" fmla="*/ 80 w 108"/>
              <a:gd name="T31" fmla="*/ 76 h 145"/>
              <a:gd name="T32" fmla="*/ 28 w 108"/>
              <a:gd name="T33" fmla="*/ 76 h 145"/>
              <a:gd name="T34" fmla="*/ 48 w 108"/>
              <a:gd name="T35" fmla="*/ 12 h 145"/>
              <a:gd name="T36" fmla="*/ 60 w 108"/>
              <a:gd name="T37" fmla="*/ 12 h 145"/>
              <a:gd name="T38" fmla="*/ 67 w 108"/>
              <a:gd name="T39" fmla="*/ 37 h 145"/>
              <a:gd name="T40" fmla="*/ 41 w 108"/>
              <a:gd name="T41" fmla="*/ 37 h 145"/>
              <a:gd name="T42" fmla="*/ 48 w 108"/>
              <a:gd name="T43" fmla="*/ 1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45">
                <a:moveTo>
                  <a:pt x="108" y="145"/>
                </a:moveTo>
                <a:cubicBezTo>
                  <a:pt x="0" y="145"/>
                  <a:pt x="0" y="145"/>
                  <a:pt x="0" y="145"/>
                </a:cubicBezTo>
                <a:cubicBezTo>
                  <a:pt x="0" y="136"/>
                  <a:pt x="0" y="136"/>
                  <a:pt x="0" y="136"/>
                </a:cubicBezTo>
                <a:cubicBezTo>
                  <a:pt x="13" y="125"/>
                  <a:pt x="13" y="125"/>
                  <a:pt x="13" y="125"/>
                </a:cubicBezTo>
                <a:cubicBezTo>
                  <a:pt x="96" y="125"/>
                  <a:pt x="96" y="125"/>
                  <a:pt x="96" y="125"/>
                </a:cubicBezTo>
                <a:cubicBezTo>
                  <a:pt x="108" y="135"/>
                  <a:pt x="108" y="135"/>
                  <a:pt x="108" y="135"/>
                </a:cubicBezTo>
                <a:lnTo>
                  <a:pt x="108" y="145"/>
                </a:lnTo>
                <a:close/>
                <a:moveTo>
                  <a:pt x="16" y="116"/>
                </a:moveTo>
                <a:cubicBezTo>
                  <a:pt x="24" y="91"/>
                  <a:pt x="24" y="91"/>
                  <a:pt x="24" y="91"/>
                </a:cubicBezTo>
                <a:cubicBezTo>
                  <a:pt x="85" y="91"/>
                  <a:pt x="85" y="91"/>
                  <a:pt x="85" y="91"/>
                </a:cubicBezTo>
                <a:cubicBezTo>
                  <a:pt x="92" y="116"/>
                  <a:pt x="92" y="116"/>
                  <a:pt x="92" y="116"/>
                </a:cubicBezTo>
                <a:lnTo>
                  <a:pt x="16" y="116"/>
                </a:lnTo>
                <a:close/>
                <a:moveTo>
                  <a:pt x="28" y="76"/>
                </a:moveTo>
                <a:cubicBezTo>
                  <a:pt x="36" y="51"/>
                  <a:pt x="36" y="51"/>
                  <a:pt x="36" y="51"/>
                </a:cubicBezTo>
                <a:cubicBezTo>
                  <a:pt x="72" y="51"/>
                  <a:pt x="72" y="51"/>
                  <a:pt x="72" y="51"/>
                </a:cubicBezTo>
                <a:cubicBezTo>
                  <a:pt x="80" y="76"/>
                  <a:pt x="80" y="76"/>
                  <a:pt x="80" y="76"/>
                </a:cubicBezTo>
                <a:lnTo>
                  <a:pt x="28" y="76"/>
                </a:lnTo>
                <a:close/>
                <a:moveTo>
                  <a:pt x="48" y="12"/>
                </a:moveTo>
                <a:cubicBezTo>
                  <a:pt x="48" y="12"/>
                  <a:pt x="54" y="0"/>
                  <a:pt x="60" y="12"/>
                </a:cubicBezTo>
                <a:cubicBezTo>
                  <a:pt x="67" y="37"/>
                  <a:pt x="67" y="37"/>
                  <a:pt x="67" y="37"/>
                </a:cubicBezTo>
                <a:cubicBezTo>
                  <a:pt x="41" y="37"/>
                  <a:pt x="41" y="37"/>
                  <a:pt x="41" y="37"/>
                </a:cubicBezTo>
                <a:lnTo>
                  <a:pt x="48" y="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829447" y="1921259"/>
            <a:ext cx="500007" cy="406870"/>
            <a:chOff x="1550139" y="1314466"/>
            <a:chExt cx="509139" cy="414300"/>
          </a:xfrm>
          <a:solidFill>
            <a:schemeClr val="bg1"/>
          </a:solidFill>
        </p:grpSpPr>
        <p:sp>
          <p:nvSpPr>
            <p:cNvPr id="46" name="Freeform 5"/>
            <p:cNvSpPr>
              <a:spLocks noEditPoints="1"/>
            </p:cNvSpPr>
            <p:nvPr/>
          </p:nvSpPr>
          <p:spPr bwMode="auto">
            <a:xfrm>
              <a:off x="1550139" y="1314466"/>
              <a:ext cx="509139" cy="414300"/>
            </a:xfrm>
            <a:custGeom>
              <a:avLst/>
              <a:gdLst>
                <a:gd name="T0" fmla="*/ 78 w 153"/>
                <a:gd name="T1" fmla="*/ 0 h 125"/>
                <a:gd name="T2" fmla="*/ 0 w 153"/>
                <a:gd name="T3" fmla="*/ 69 h 125"/>
                <a:gd name="T4" fmla="*/ 15 w 153"/>
                <a:gd name="T5" fmla="*/ 69 h 125"/>
                <a:gd name="T6" fmla="*/ 21 w 153"/>
                <a:gd name="T7" fmla="*/ 64 h 125"/>
                <a:gd name="T8" fmla="*/ 21 w 153"/>
                <a:gd name="T9" fmla="*/ 121 h 125"/>
                <a:gd name="T10" fmla="*/ 24 w 153"/>
                <a:gd name="T11" fmla="*/ 125 h 125"/>
                <a:gd name="T12" fmla="*/ 62 w 153"/>
                <a:gd name="T13" fmla="*/ 125 h 125"/>
                <a:gd name="T14" fmla="*/ 63 w 153"/>
                <a:gd name="T15" fmla="*/ 93 h 125"/>
                <a:gd name="T16" fmla="*/ 67 w 153"/>
                <a:gd name="T17" fmla="*/ 88 h 125"/>
                <a:gd name="T18" fmla="*/ 83 w 153"/>
                <a:gd name="T19" fmla="*/ 88 h 125"/>
                <a:gd name="T20" fmla="*/ 89 w 153"/>
                <a:gd name="T21" fmla="*/ 93 h 125"/>
                <a:gd name="T22" fmla="*/ 89 w 153"/>
                <a:gd name="T23" fmla="*/ 125 h 125"/>
                <a:gd name="T24" fmla="*/ 126 w 153"/>
                <a:gd name="T25" fmla="*/ 125 h 125"/>
                <a:gd name="T26" fmla="*/ 130 w 153"/>
                <a:gd name="T27" fmla="*/ 120 h 125"/>
                <a:gd name="T28" fmla="*/ 130 w 153"/>
                <a:gd name="T29" fmla="*/ 63 h 125"/>
                <a:gd name="T30" fmla="*/ 136 w 153"/>
                <a:gd name="T31" fmla="*/ 69 h 125"/>
                <a:gd name="T32" fmla="*/ 153 w 153"/>
                <a:gd name="T33" fmla="*/ 69 h 125"/>
                <a:gd name="T34" fmla="*/ 78 w 153"/>
                <a:gd name="T35" fmla="*/ 0 h 125"/>
                <a:gd name="T36" fmla="*/ 76 w 153"/>
                <a:gd name="T37" fmla="*/ 76 h 125"/>
                <a:gd name="T38" fmla="*/ 60 w 153"/>
                <a:gd name="T39" fmla="*/ 60 h 125"/>
                <a:gd name="T40" fmla="*/ 76 w 153"/>
                <a:gd name="T41" fmla="*/ 43 h 125"/>
                <a:gd name="T42" fmla="*/ 92 w 153"/>
                <a:gd name="T43" fmla="*/ 60 h 125"/>
                <a:gd name="T44" fmla="*/ 76 w 153"/>
                <a:gd name="T45" fmla="*/ 7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3" h="125">
                  <a:moveTo>
                    <a:pt x="78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5" y="78"/>
                    <a:pt x="15" y="69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5"/>
                    <a:pt x="24" y="125"/>
                  </a:cubicBezTo>
                  <a:cubicBezTo>
                    <a:pt x="28" y="125"/>
                    <a:pt x="62" y="125"/>
                    <a:pt x="62" y="125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2" y="88"/>
                    <a:pt x="67" y="8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9" y="88"/>
                    <a:pt x="89" y="93"/>
                    <a:pt x="89" y="93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89" y="125"/>
                    <a:pt x="121" y="125"/>
                    <a:pt x="126" y="125"/>
                  </a:cubicBezTo>
                  <a:cubicBezTo>
                    <a:pt x="131" y="125"/>
                    <a:pt x="130" y="120"/>
                    <a:pt x="130" y="120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48" y="77"/>
                    <a:pt x="153" y="69"/>
                    <a:pt x="153" y="69"/>
                  </a:cubicBezTo>
                  <a:lnTo>
                    <a:pt x="78" y="0"/>
                  </a:lnTo>
                  <a:close/>
                  <a:moveTo>
                    <a:pt x="76" y="76"/>
                  </a:moveTo>
                  <a:cubicBezTo>
                    <a:pt x="67" y="76"/>
                    <a:pt x="60" y="69"/>
                    <a:pt x="60" y="60"/>
                  </a:cubicBezTo>
                  <a:cubicBezTo>
                    <a:pt x="60" y="50"/>
                    <a:pt x="67" y="43"/>
                    <a:pt x="76" y="43"/>
                  </a:cubicBezTo>
                  <a:cubicBezTo>
                    <a:pt x="85" y="43"/>
                    <a:pt x="92" y="50"/>
                    <a:pt x="92" y="60"/>
                  </a:cubicBezTo>
                  <a:cubicBezTo>
                    <a:pt x="92" y="69"/>
                    <a:pt x="85" y="76"/>
                    <a:pt x="7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6"/>
            <p:cNvSpPr>
              <a:spLocks/>
            </p:cNvSpPr>
            <p:nvPr/>
          </p:nvSpPr>
          <p:spPr bwMode="auto">
            <a:xfrm>
              <a:off x="1949464" y="1366877"/>
              <a:ext cx="49916" cy="102328"/>
            </a:xfrm>
            <a:custGeom>
              <a:avLst/>
              <a:gdLst>
                <a:gd name="T0" fmla="*/ 20 w 20"/>
                <a:gd name="T1" fmla="*/ 41 h 41"/>
                <a:gd name="T2" fmla="*/ 20 w 20"/>
                <a:gd name="T3" fmla="*/ 0 h 41"/>
                <a:gd name="T4" fmla="*/ 0 w 20"/>
                <a:gd name="T5" fmla="*/ 0 h 41"/>
                <a:gd name="T6" fmla="*/ 0 w 20"/>
                <a:gd name="T7" fmla="*/ 24 h 41"/>
                <a:gd name="T8" fmla="*/ 20 w 20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1">
                  <a:moveTo>
                    <a:pt x="20" y="41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20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7"/>
            <p:cNvSpPr>
              <a:spLocks noChangeArrowheads="1"/>
            </p:cNvSpPr>
            <p:nvPr/>
          </p:nvSpPr>
          <p:spPr bwMode="auto">
            <a:xfrm>
              <a:off x="1777255" y="1484179"/>
              <a:ext cx="52412" cy="5490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17241259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5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25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750"/>
                            </p:stCondLst>
                            <p:childTnLst>
                              <p:par>
                                <p:cTn id="8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25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"/>
                            </p:stCondLst>
                            <p:childTnLst>
                              <p:par>
                                <p:cTn id="9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75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" grpId="0" animBg="1"/>
      <p:bldP spid="7" grpId="0" animBg="1"/>
      <p:bldP spid="15" grpId="0"/>
      <p:bldP spid="16" grpId="0"/>
      <p:bldP spid="19" grpId="0" animBg="1"/>
      <p:bldP spid="20" grpId="0" animBg="1"/>
      <p:bldP spid="21" grpId="0"/>
      <p:bldP spid="22" grpId="0"/>
      <p:bldP spid="23" grpId="0" animBg="1"/>
      <p:bldP spid="24" grpId="0" animBg="1"/>
      <p:bldP spid="25" grpId="0"/>
      <p:bldP spid="26" grpId="0"/>
      <p:bldP spid="39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76502" y="370296"/>
            <a:ext cx="547290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algn="l" defTabSz="1088232"/>
            <a:r>
              <a:rPr lang="ru-RU" sz="36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Кто выбирает пассивный дом</a:t>
            </a:r>
            <a:endParaRPr lang="en-CA" sz="3600" spc="-150" dirty="0">
              <a:solidFill>
                <a:schemeClr val="bg1">
                  <a:lumMod val="50000"/>
                </a:schemeClr>
              </a:solidFill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09600" y="1084238"/>
            <a:ext cx="3886200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 anchor="ctr">
            <a:spAutoFit/>
          </a:bodyPr>
          <a:lstStyle/>
          <a:p>
            <a:pPr defTabSz="1088232"/>
            <a:r>
              <a:rPr lang="ru-RU" sz="1100" i="1" dirty="0" smtClean="0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Мы знаем, что нужно людям, задумавшим построить пассивный дом!</a:t>
            </a:r>
            <a:endParaRPr lang="en-US" sz="1100" i="1" dirty="0" smtClean="0">
              <a:solidFill>
                <a:schemeClr val="bg1">
                  <a:lumMod val="50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6336020" y="2479118"/>
            <a:ext cx="1170054" cy="1317730"/>
          </a:xfrm>
          <a:custGeom>
            <a:avLst/>
            <a:gdLst>
              <a:gd name="T0" fmla="*/ 230 w 482"/>
              <a:gd name="T1" fmla="*/ 0 h 543"/>
              <a:gd name="T2" fmla="*/ 156 w 482"/>
              <a:gd name="T3" fmla="*/ 56 h 543"/>
              <a:gd name="T4" fmla="*/ 78 w 482"/>
              <a:gd name="T5" fmla="*/ 148 h 543"/>
              <a:gd name="T6" fmla="*/ 23 w 482"/>
              <a:gd name="T7" fmla="*/ 296 h 543"/>
              <a:gd name="T8" fmla="*/ 0 w 482"/>
              <a:gd name="T9" fmla="*/ 526 h 543"/>
              <a:gd name="T10" fmla="*/ 0 w 482"/>
              <a:gd name="T11" fmla="*/ 543 h 543"/>
              <a:gd name="T12" fmla="*/ 290 w 482"/>
              <a:gd name="T13" fmla="*/ 543 h 543"/>
              <a:gd name="T14" fmla="*/ 290 w 482"/>
              <a:gd name="T15" fmla="*/ 529 h 543"/>
              <a:gd name="T16" fmla="*/ 310 w 482"/>
              <a:gd name="T17" fmla="*/ 373 h 543"/>
              <a:gd name="T18" fmla="*/ 374 w 482"/>
              <a:gd name="T19" fmla="*/ 276 h 543"/>
              <a:gd name="T20" fmla="*/ 467 w 482"/>
              <a:gd name="T21" fmla="*/ 216 h 543"/>
              <a:gd name="T22" fmla="*/ 482 w 482"/>
              <a:gd name="T23" fmla="*/ 208 h 543"/>
              <a:gd name="T24" fmla="*/ 230 w 482"/>
              <a:gd name="T25" fmla="*/ 0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2" h="543">
                <a:moveTo>
                  <a:pt x="230" y="0"/>
                </a:moveTo>
                <a:cubicBezTo>
                  <a:pt x="205" y="17"/>
                  <a:pt x="180" y="35"/>
                  <a:pt x="156" y="56"/>
                </a:cubicBezTo>
                <a:cubicBezTo>
                  <a:pt x="127" y="79"/>
                  <a:pt x="101" y="110"/>
                  <a:pt x="78" y="148"/>
                </a:cubicBezTo>
                <a:cubicBezTo>
                  <a:pt x="55" y="186"/>
                  <a:pt x="36" y="235"/>
                  <a:pt x="23" y="296"/>
                </a:cubicBezTo>
                <a:cubicBezTo>
                  <a:pt x="9" y="357"/>
                  <a:pt x="1" y="434"/>
                  <a:pt x="0" y="526"/>
                </a:cubicBezTo>
                <a:cubicBezTo>
                  <a:pt x="0" y="543"/>
                  <a:pt x="0" y="543"/>
                  <a:pt x="0" y="543"/>
                </a:cubicBezTo>
                <a:cubicBezTo>
                  <a:pt x="290" y="543"/>
                  <a:pt x="290" y="543"/>
                  <a:pt x="290" y="543"/>
                </a:cubicBezTo>
                <a:cubicBezTo>
                  <a:pt x="290" y="529"/>
                  <a:pt x="290" y="529"/>
                  <a:pt x="290" y="529"/>
                </a:cubicBezTo>
                <a:cubicBezTo>
                  <a:pt x="290" y="465"/>
                  <a:pt x="297" y="413"/>
                  <a:pt x="310" y="373"/>
                </a:cubicBezTo>
                <a:cubicBezTo>
                  <a:pt x="323" y="332"/>
                  <a:pt x="345" y="300"/>
                  <a:pt x="374" y="276"/>
                </a:cubicBezTo>
                <a:cubicBezTo>
                  <a:pt x="400" y="255"/>
                  <a:pt x="431" y="235"/>
                  <a:pt x="467" y="216"/>
                </a:cubicBezTo>
                <a:cubicBezTo>
                  <a:pt x="472" y="214"/>
                  <a:pt x="477" y="211"/>
                  <a:pt x="482" y="208"/>
                </a:cubicBezTo>
                <a:lnTo>
                  <a:pt x="230" y="0"/>
                </a:lnTo>
                <a:close/>
              </a:path>
            </a:pathLst>
          </a:custGeom>
          <a:solidFill>
            <a:srgbClr val="0E7FB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6794197" y="438150"/>
            <a:ext cx="1471087" cy="1406715"/>
          </a:xfrm>
          <a:custGeom>
            <a:avLst/>
            <a:gdLst>
              <a:gd name="T0" fmla="*/ 1 w 606"/>
              <a:gd name="T1" fmla="*/ 314 h 580"/>
              <a:gd name="T2" fmla="*/ 11 w 606"/>
              <a:gd name="T3" fmla="*/ 313 h 580"/>
              <a:gd name="T4" fmla="*/ 115 w 606"/>
              <a:gd name="T5" fmla="*/ 324 h 580"/>
              <a:gd name="T6" fmla="*/ 209 w 606"/>
              <a:gd name="T7" fmla="*/ 364 h 580"/>
              <a:gd name="T8" fmla="*/ 277 w 606"/>
              <a:gd name="T9" fmla="*/ 443 h 580"/>
              <a:gd name="T10" fmla="*/ 304 w 606"/>
              <a:gd name="T11" fmla="*/ 572 h 580"/>
              <a:gd name="T12" fmla="*/ 304 w 606"/>
              <a:gd name="T13" fmla="*/ 578 h 580"/>
              <a:gd name="T14" fmla="*/ 605 w 606"/>
              <a:gd name="T15" fmla="*/ 580 h 580"/>
              <a:gd name="T16" fmla="*/ 605 w 606"/>
              <a:gd name="T17" fmla="*/ 575 h 580"/>
              <a:gd name="T18" fmla="*/ 576 w 606"/>
              <a:gd name="T19" fmla="*/ 358 h 580"/>
              <a:gd name="T20" fmla="*/ 490 w 606"/>
              <a:gd name="T21" fmla="*/ 196 h 580"/>
              <a:gd name="T22" fmla="*/ 359 w 606"/>
              <a:gd name="T23" fmla="*/ 85 h 580"/>
              <a:gd name="T24" fmla="*/ 197 w 606"/>
              <a:gd name="T25" fmla="*/ 21 h 580"/>
              <a:gd name="T26" fmla="*/ 16 w 606"/>
              <a:gd name="T27" fmla="*/ 0 h 580"/>
              <a:gd name="T28" fmla="*/ 0 w 606"/>
              <a:gd name="T29" fmla="*/ 1 h 580"/>
              <a:gd name="T30" fmla="*/ 1 w 606"/>
              <a:gd name="T31" fmla="*/ 314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06" h="580">
                <a:moveTo>
                  <a:pt x="1" y="314"/>
                </a:moveTo>
                <a:cubicBezTo>
                  <a:pt x="4" y="314"/>
                  <a:pt x="8" y="313"/>
                  <a:pt x="11" y="313"/>
                </a:cubicBezTo>
                <a:cubicBezTo>
                  <a:pt x="46" y="313"/>
                  <a:pt x="80" y="317"/>
                  <a:pt x="115" y="324"/>
                </a:cubicBezTo>
                <a:cubicBezTo>
                  <a:pt x="149" y="332"/>
                  <a:pt x="180" y="345"/>
                  <a:pt x="209" y="364"/>
                </a:cubicBezTo>
                <a:cubicBezTo>
                  <a:pt x="237" y="383"/>
                  <a:pt x="260" y="409"/>
                  <a:pt x="277" y="443"/>
                </a:cubicBezTo>
                <a:cubicBezTo>
                  <a:pt x="295" y="477"/>
                  <a:pt x="303" y="520"/>
                  <a:pt x="304" y="572"/>
                </a:cubicBezTo>
                <a:cubicBezTo>
                  <a:pt x="304" y="574"/>
                  <a:pt x="304" y="576"/>
                  <a:pt x="304" y="578"/>
                </a:cubicBezTo>
                <a:cubicBezTo>
                  <a:pt x="605" y="580"/>
                  <a:pt x="605" y="580"/>
                  <a:pt x="605" y="580"/>
                </a:cubicBezTo>
                <a:cubicBezTo>
                  <a:pt x="605" y="578"/>
                  <a:pt x="605" y="576"/>
                  <a:pt x="605" y="575"/>
                </a:cubicBezTo>
                <a:cubicBezTo>
                  <a:pt x="606" y="493"/>
                  <a:pt x="596" y="421"/>
                  <a:pt x="576" y="358"/>
                </a:cubicBezTo>
                <a:cubicBezTo>
                  <a:pt x="556" y="295"/>
                  <a:pt x="527" y="241"/>
                  <a:pt x="490" y="196"/>
                </a:cubicBezTo>
                <a:cubicBezTo>
                  <a:pt x="453" y="151"/>
                  <a:pt x="409" y="114"/>
                  <a:pt x="359" y="85"/>
                </a:cubicBezTo>
                <a:cubicBezTo>
                  <a:pt x="309" y="56"/>
                  <a:pt x="255" y="35"/>
                  <a:pt x="197" y="21"/>
                </a:cubicBezTo>
                <a:cubicBezTo>
                  <a:pt x="139" y="7"/>
                  <a:pt x="78" y="0"/>
                  <a:pt x="16" y="0"/>
                </a:cubicBezTo>
                <a:cubicBezTo>
                  <a:pt x="10" y="0"/>
                  <a:pt x="5" y="0"/>
                  <a:pt x="0" y="1"/>
                </a:cubicBezTo>
                <a:lnTo>
                  <a:pt x="1" y="314"/>
                </a:lnTo>
                <a:close/>
              </a:path>
            </a:pathLst>
          </a:custGeom>
          <a:solidFill>
            <a:srgbClr val="B9D51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6896434" y="1831612"/>
            <a:ext cx="1368850" cy="1151121"/>
          </a:xfrm>
          <a:custGeom>
            <a:avLst/>
            <a:gdLst>
              <a:gd name="T0" fmla="*/ 262 w 564"/>
              <a:gd name="T1" fmla="*/ 1 h 475"/>
              <a:gd name="T2" fmla="*/ 240 w 564"/>
              <a:gd name="T3" fmla="*/ 97 h 475"/>
              <a:gd name="T4" fmla="*/ 181 w 564"/>
              <a:gd name="T5" fmla="*/ 161 h 475"/>
              <a:gd name="T6" fmla="*/ 100 w 564"/>
              <a:gd name="T7" fmla="*/ 210 h 475"/>
              <a:gd name="T8" fmla="*/ 12 w 564"/>
              <a:gd name="T9" fmla="*/ 260 h 475"/>
              <a:gd name="T10" fmla="*/ 0 w 564"/>
              <a:gd name="T11" fmla="*/ 267 h 475"/>
              <a:gd name="T12" fmla="*/ 251 w 564"/>
              <a:gd name="T13" fmla="*/ 475 h 475"/>
              <a:gd name="T14" fmla="*/ 347 w 564"/>
              <a:gd name="T15" fmla="*/ 420 h 475"/>
              <a:gd name="T16" fmla="*/ 452 w 564"/>
              <a:gd name="T17" fmla="*/ 332 h 475"/>
              <a:gd name="T18" fmla="*/ 532 w 564"/>
              <a:gd name="T19" fmla="*/ 199 h 475"/>
              <a:gd name="T20" fmla="*/ 563 w 564"/>
              <a:gd name="T21" fmla="*/ 1 h 475"/>
              <a:gd name="T22" fmla="*/ 564 w 564"/>
              <a:gd name="T23" fmla="*/ 0 h 475"/>
              <a:gd name="T24" fmla="*/ 262 w 564"/>
              <a:gd name="T25" fmla="*/ 1 h 4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64" h="475">
                <a:moveTo>
                  <a:pt x="262" y="1"/>
                </a:moveTo>
                <a:cubicBezTo>
                  <a:pt x="261" y="40"/>
                  <a:pt x="254" y="72"/>
                  <a:pt x="240" y="97"/>
                </a:cubicBezTo>
                <a:cubicBezTo>
                  <a:pt x="225" y="123"/>
                  <a:pt x="205" y="144"/>
                  <a:pt x="181" y="161"/>
                </a:cubicBezTo>
                <a:cubicBezTo>
                  <a:pt x="156" y="179"/>
                  <a:pt x="129" y="195"/>
                  <a:pt x="100" y="210"/>
                </a:cubicBezTo>
                <a:cubicBezTo>
                  <a:pt x="71" y="224"/>
                  <a:pt x="41" y="241"/>
                  <a:pt x="12" y="260"/>
                </a:cubicBezTo>
                <a:cubicBezTo>
                  <a:pt x="8" y="262"/>
                  <a:pt x="4" y="264"/>
                  <a:pt x="0" y="267"/>
                </a:cubicBezTo>
                <a:cubicBezTo>
                  <a:pt x="251" y="475"/>
                  <a:pt x="251" y="475"/>
                  <a:pt x="251" y="475"/>
                </a:cubicBezTo>
                <a:cubicBezTo>
                  <a:pt x="282" y="459"/>
                  <a:pt x="314" y="440"/>
                  <a:pt x="347" y="420"/>
                </a:cubicBezTo>
                <a:cubicBezTo>
                  <a:pt x="384" y="396"/>
                  <a:pt x="420" y="367"/>
                  <a:pt x="452" y="332"/>
                </a:cubicBezTo>
                <a:cubicBezTo>
                  <a:pt x="485" y="296"/>
                  <a:pt x="512" y="252"/>
                  <a:pt x="532" y="199"/>
                </a:cubicBezTo>
                <a:cubicBezTo>
                  <a:pt x="553" y="145"/>
                  <a:pt x="563" y="79"/>
                  <a:pt x="563" y="1"/>
                </a:cubicBezTo>
                <a:cubicBezTo>
                  <a:pt x="564" y="0"/>
                  <a:pt x="564" y="0"/>
                  <a:pt x="564" y="0"/>
                </a:cubicBezTo>
                <a:lnTo>
                  <a:pt x="262" y="1"/>
                </a:lnTo>
                <a:close/>
              </a:path>
            </a:pathLst>
          </a:custGeom>
          <a:solidFill>
            <a:srgbClr val="45C1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5410200" y="441937"/>
            <a:ext cx="1389675" cy="1410502"/>
          </a:xfrm>
          <a:custGeom>
            <a:avLst/>
            <a:gdLst>
              <a:gd name="T0" fmla="*/ 295 w 573"/>
              <a:gd name="T1" fmla="*/ 582 h 582"/>
              <a:gd name="T2" fmla="*/ 321 w 573"/>
              <a:gd name="T3" fmla="*/ 468 h 582"/>
              <a:gd name="T4" fmla="*/ 387 w 573"/>
              <a:gd name="T5" fmla="*/ 383 h 582"/>
              <a:gd name="T6" fmla="*/ 479 w 573"/>
              <a:gd name="T7" fmla="*/ 330 h 582"/>
              <a:gd name="T8" fmla="*/ 573 w 573"/>
              <a:gd name="T9" fmla="*/ 313 h 582"/>
              <a:gd name="T10" fmla="*/ 571 w 573"/>
              <a:gd name="T11" fmla="*/ 0 h 582"/>
              <a:gd name="T12" fmla="*/ 407 w 573"/>
              <a:gd name="T13" fmla="*/ 21 h 582"/>
              <a:gd name="T14" fmla="*/ 247 w 573"/>
              <a:gd name="T15" fmla="*/ 88 h 582"/>
              <a:gd name="T16" fmla="*/ 119 w 573"/>
              <a:gd name="T17" fmla="*/ 203 h 582"/>
              <a:gd name="T18" fmla="*/ 32 w 573"/>
              <a:gd name="T19" fmla="*/ 367 h 582"/>
              <a:gd name="T20" fmla="*/ 0 w 573"/>
              <a:gd name="T21" fmla="*/ 582 h 582"/>
              <a:gd name="T22" fmla="*/ 295 w 573"/>
              <a:gd name="T23" fmla="*/ 582 h 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73" h="582">
                <a:moveTo>
                  <a:pt x="295" y="582"/>
                </a:moveTo>
                <a:cubicBezTo>
                  <a:pt x="296" y="539"/>
                  <a:pt x="304" y="501"/>
                  <a:pt x="321" y="468"/>
                </a:cubicBezTo>
                <a:cubicBezTo>
                  <a:pt x="337" y="434"/>
                  <a:pt x="359" y="406"/>
                  <a:pt x="387" y="383"/>
                </a:cubicBezTo>
                <a:cubicBezTo>
                  <a:pt x="414" y="360"/>
                  <a:pt x="445" y="342"/>
                  <a:pt x="479" y="330"/>
                </a:cubicBezTo>
                <a:cubicBezTo>
                  <a:pt x="509" y="320"/>
                  <a:pt x="541" y="314"/>
                  <a:pt x="573" y="313"/>
                </a:cubicBezTo>
                <a:cubicBezTo>
                  <a:pt x="571" y="0"/>
                  <a:pt x="571" y="0"/>
                  <a:pt x="571" y="0"/>
                </a:cubicBezTo>
                <a:cubicBezTo>
                  <a:pt x="514" y="1"/>
                  <a:pt x="460" y="8"/>
                  <a:pt x="407" y="21"/>
                </a:cubicBezTo>
                <a:cubicBezTo>
                  <a:pt x="350" y="36"/>
                  <a:pt x="296" y="58"/>
                  <a:pt x="247" y="88"/>
                </a:cubicBezTo>
                <a:cubicBezTo>
                  <a:pt x="198" y="118"/>
                  <a:pt x="155" y="157"/>
                  <a:pt x="119" y="203"/>
                </a:cubicBezTo>
                <a:cubicBezTo>
                  <a:pt x="82" y="249"/>
                  <a:pt x="53" y="303"/>
                  <a:pt x="32" y="367"/>
                </a:cubicBezTo>
                <a:cubicBezTo>
                  <a:pt x="12" y="429"/>
                  <a:pt x="1" y="501"/>
                  <a:pt x="0" y="582"/>
                </a:cubicBezTo>
                <a:lnTo>
                  <a:pt x="295" y="582"/>
                </a:lnTo>
                <a:close/>
              </a:path>
            </a:pathLst>
          </a:custGeom>
          <a:solidFill>
            <a:srgbClr val="F2685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312413" y="3954993"/>
            <a:ext cx="737053" cy="73705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5800" y="1722495"/>
            <a:ext cx="446913" cy="446913"/>
          </a:xfrm>
          <a:prstGeom prst="ellipse">
            <a:avLst/>
          </a:prstGeom>
          <a:solidFill>
            <a:srgbClr val="45C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19200" y="1605483"/>
            <a:ext cx="3674079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45C1A4"/>
                </a:solidFill>
                <a:ea typeface="Open Sans" pitchFamily="34" charset="0"/>
                <a:cs typeface="Open Sans" pitchFamily="34" charset="0"/>
              </a:rPr>
              <a:t>Комфорт</a:t>
            </a:r>
            <a:endParaRPr lang="en-US" sz="1050" dirty="0">
              <a:solidFill>
                <a:srgbClr val="45C1A4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Те, кому нужен безупречный комфорт по оптимальной 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цене.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685800" y="2493678"/>
            <a:ext cx="446913" cy="446913"/>
          </a:xfrm>
          <a:prstGeom prst="ellipse">
            <a:avLst/>
          </a:prstGeom>
          <a:solidFill>
            <a:srgbClr val="F26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219200" y="2376666"/>
            <a:ext cx="5011696" cy="792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2685A"/>
                </a:solidFill>
                <a:ea typeface="Open Sans" pitchFamily="34" charset="0"/>
                <a:cs typeface="Open Sans" pitchFamily="34" charset="0"/>
              </a:rPr>
              <a:t>Время</a:t>
            </a:r>
            <a:endParaRPr lang="en-US" sz="1050" dirty="0">
              <a:solidFill>
                <a:srgbClr val="F2685A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Те, кто ценит время (отсутствие систем отопления и кондиционирования избавят Вас от общения со специалистами по этим системам на всю оставшуюся жизнь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).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85800" y="3255678"/>
            <a:ext cx="446913" cy="446913"/>
          </a:xfrm>
          <a:prstGeom prst="ellipse">
            <a:avLst/>
          </a:prstGeom>
          <a:solidFill>
            <a:srgbClr val="B9D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219200" y="3138666"/>
            <a:ext cx="3674079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B9D51F"/>
                </a:solidFill>
                <a:ea typeface="Open Sans" pitchFamily="34" charset="0"/>
                <a:cs typeface="Open Sans" pitchFamily="34" charset="0"/>
              </a:rPr>
              <a:t>Низкая стоимость владения</a:t>
            </a:r>
            <a:endParaRPr lang="en-US" sz="1050" dirty="0">
              <a:solidFill>
                <a:srgbClr val="B9D51F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Те, кто собирается экономить на содержании и отоплении дома всю жизнь.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85800" y="4039020"/>
            <a:ext cx="446913" cy="446913"/>
          </a:xfrm>
          <a:prstGeom prst="ellipse">
            <a:avLst/>
          </a:prstGeom>
          <a:solidFill>
            <a:srgbClr val="0E7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19200" y="3922008"/>
            <a:ext cx="3674079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E7FB7"/>
                </a:solidFill>
                <a:ea typeface="Open Sans" pitchFamily="34" charset="0"/>
                <a:cs typeface="Open Sans" pitchFamily="34" charset="0"/>
              </a:rPr>
              <a:t>Надежность</a:t>
            </a:r>
            <a:endParaRPr lang="en-US" sz="1050" dirty="0">
              <a:solidFill>
                <a:srgbClr val="0E7FB7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Те, для кого надежность и долговечность — основополагающие 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характеристики.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7452368" y="881540"/>
            <a:ext cx="359618" cy="364866"/>
            <a:chOff x="2360613" y="2686051"/>
            <a:chExt cx="217488" cy="220662"/>
          </a:xfrm>
          <a:solidFill>
            <a:schemeClr val="bg1"/>
          </a:solidFill>
        </p:grpSpPr>
        <p:sp>
          <p:nvSpPr>
            <p:cNvPr id="46" name="Freeform 45"/>
            <p:cNvSpPr>
              <a:spLocks noEditPoints="1"/>
            </p:cNvSpPr>
            <p:nvPr/>
          </p:nvSpPr>
          <p:spPr bwMode="auto">
            <a:xfrm>
              <a:off x="2427288" y="2686051"/>
              <a:ext cx="150813" cy="150813"/>
            </a:xfrm>
            <a:custGeom>
              <a:avLst/>
              <a:gdLst>
                <a:gd name="T0" fmla="*/ 65 w 79"/>
                <a:gd name="T1" fmla="*/ 14 h 79"/>
                <a:gd name="T2" fmla="*/ 14 w 79"/>
                <a:gd name="T3" fmla="*/ 14 h 79"/>
                <a:gd name="T4" fmla="*/ 12 w 79"/>
                <a:gd name="T5" fmla="*/ 63 h 79"/>
                <a:gd name="T6" fmla="*/ 12 w 79"/>
                <a:gd name="T7" fmla="*/ 63 h 79"/>
                <a:gd name="T8" fmla="*/ 17 w 79"/>
                <a:gd name="T9" fmla="*/ 68 h 79"/>
                <a:gd name="T10" fmla="*/ 65 w 79"/>
                <a:gd name="T11" fmla="*/ 65 h 79"/>
                <a:gd name="T12" fmla="*/ 65 w 79"/>
                <a:gd name="T13" fmla="*/ 14 h 79"/>
                <a:gd name="T14" fmla="*/ 58 w 79"/>
                <a:gd name="T15" fmla="*/ 59 h 79"/>
                <a:gd name="T16" fmla="*/ 20 w 79"/>
                <a:gd name="T17" fmla="*/ 59 h 79"/>
                <a:gd name="T18" fmla="*/ 20 w 79"/>
                <a:gd name="T19" fmla="*/ 21 h 79"/>
                <a:gd name="T20" fmla="*/ 59 w 79"/>
                <a:gd name="T21" fmla="*/ 21 h 79"/>
                <a:gd name="T22" fmla="*/ 58 w 79"/>
                <a:gd name="T23" fmla="*/ 5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" h="79">
                  <a:moveTo>
                    <a:pt x="65" y="14"/>
                  </a:moveTo>
                  <a:cubicBezTo>
                    <a:pt x="51" y="0"/>
                    <a:pt x="28" y="0"/>
                    <a:pt x="14" y="14"/>
                  </a:cubicBezTo>
                  <a:cubicBezTo>
                    <a:pt x="1" y="27"/>
                    <a:pt x="0" y="48"/>
                    <a:pt x="12" y="63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4" y="65"/>
                    <a:pt x="15" y="66"/>
                    <a:pt x="17" y="68"/>
                  </a:cubicBezTo>
                  <a:cubicBezTo>
                    <a:pt x="31" y="79"/>
                    <a:pt x="52" y="78"/>
                    <a:pt x="65" y="65"/>
                  </a:cubicBezTo>
                  <a:cubicBezTo>
                    <a:pt x="79" y="51"/>
                    <a:pt x="79" y="28"/>
                    <a:pt x="65" y="14"/>
                  </a:cubicBezTo>
                  <a:close/>
                  <a:moveTo>
                    <a:pt x="58" y="59"/>
                  </a:moveTo>
                  <a:cubicBezTo>
                    <a:pt x="48" y="69"/>
                    <a:pt x="31" y="69"/>
                    <a:pt x="20" y="59"/>
                  </a:cubicBezTo>
                  <a:cubicBezTo>
                    <a:pt x="10" y="48"/>
                    <a:pt x="10" y="31"/>
                    <a:pt x="20" y="21"/>
                  </a:cubicBezTo>
                  <a:cubicBezTo>
                    <a:pt x="31" y="10"/>
                    <a:pt x="48" y="10"/>
                    <a:pt x="59" y="21"/>
                  </a:cubicBezTo>
                  <a:cubicBezTo>
                    <a:pt x="69" y="31"/>
                    <a:pt x="69" y="48"/>
                    <a:pt x="58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2360613" y="2814638"/>
              <a:ext cx="92075" cy="92075"/>
            </a:xfrm>
            <a:custGeom>
              <a:avLst/>
              <a:gdLst>
                <a:gd name="T0" fmla="*/ 0 w 58"/>
                <a:gd name="T1" fmla="*/ 46 h 58"/>
                <a:gd name="T2" fmla="*/ 11 w 58"/>
                <a:gd name="T3" fmla="*/ 58 h 58"/>
                <a:gd name="T4" fmla="*/ 58 w 58"/>
                <a:gd name="T5" fmla="*/ 7 h 58"/>
                <a:gd name="T6" fmla="*/ 50 w 58"/>
                <a:gd name="T7" fmla="*/ 0 h 58"/>
                <a:gd name="T8" fmla="*/ 0 w 58"/>
                <a:gd name="T9" fmla="*/ 4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8">
                  <a:moveTo>
                    <a:pt x="0" y="46"/>
                  </a:moveTo>
                  <a:lnTo>
                    <a:pt x="11" y="58"/>
                  </a:lnTo>
                  <a:lnTo>
                    <a:pt x="58" y="7"/>
                  </a:lnTo>
                  <a:lnTo>
                    <a:pt x="50" y="0"/>
                  </a:lnTo>
                  <a:lnTo>
                    <a:pt x="0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2505075" y="2736851"/>
              <a:ext cx="57150" cy="68263"/>
            </a:xfrm>
            <a:custGeom>
              <a:avLst/>
              <a:gdLst>
                <a:gd name="T0" fmla="*/ 16 w 30"/>
                <a:gd name="T1" fmla="*/ 0 h 36"/>
                <a:gd name="T2" fmla="*/ 0 w 30"/>
                <a:gd name="T3" fmla="*/ 34 h 36"/>
                <a:gd name="T4" fmla="*/ 6 w 30"/>
                <a:gd name="T5" fmla="*/ 36 h 36"/>
                <a:gd name="T6" fmla="*/ 16 w 30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6">
                  <a:moveTo>
                    <a:pt x="16" y="0"/>
                  </a:moveTo>
                  <a:cubicBezTo>
                    <a:pt x="21" y="26"/>
                    <a:pt x="0" y="34"/>
                    <a:pt x="0" y="34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30" y="21"/>
                    <a:pt x="16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610502" y="2988351"/>
            <a:ext cx="285932" cy="366368"/>
            <a:chOff x="3582988" y="2036763"/>
            <a:chExt cx="1698626" cy="2176462"/>
          </a:xfrm>
          <a:solidFill>
            <a:schemeClr val="bg1"/>
          </a:solidFill>
        </p:grpSpPr>
        <p:sp>
          <p:nvSpPr>
            <p:cNvPr id="55" name="Freeform 5"/>
            <p:cNvSpPr>
              <a:spLocks/>
            </p:cNvSpPr>
            <p:nvPr/>
          </p:nvSpPr>
          <p:spPr bwMode="auto">
            <a:xfrm>
              <a:off x="3582988" y="3082925"/>
              <a:ext cx="1698626" cy="1130300"/>
            </a:xfrm>
            <a:custGeom>
              <a:avLst/>
              <a:gdLst>
                <a:gd name="T0" fmla="*/ 700 w 966"/>
                <a:gd name="T1" fmla="*/ 59 h 643"/>
                <a:gd name="T2" fmla="*/ 616 w 966"/>
                <a:gd name="T3" fmla="*/ 0 h 643"/>
                <a:gd name="T4" fmla="*/ 329 w 966"/>
                <a:gd name="T5" fmla="*/ 1 h 643"/>
                <a:gd name="T6" fmla="*/ 150 w 966"/>
                <a:gd name="T7" fmla="*/ 95 h 643"/>
                <a:gd name="T8" fmla="*/ 81 w 966"/>
                <a:gd name="T9" fmla="*/ 142 h 643"/>
                <a:gd name="T10" fmla="*/ 0 w 966"/>
                <a:gd name="T11" fmla="*/ 489 h 643"/>
                <a:gd name="T12" fmla="*/ 24 w 966"/>
                <a:gd name="T13" fmla="*/ 550 h 643"/>
                <a:gd name="T14" fmla="*/ 452 w 966"/>
                <a:gd name="T15" fmla="*/ 637 h 643"/>
                <a:gd name="T16" fmla="*/ 917 w 966"/>
                <a:gd name="T17" fmla="*/ 561 h 643"/>
                <a:gd name="T18" fmla="*/ 946 w 966"/>
                <a:gd name="T19" fmla="*/ 529 h 643"/>
                <a:gd name="T20" fmla="*/ 881 w 966"/>
                <a:gd name="T21" fmla="*/ 164 h 643"/>
                <a:gd name="T22" fmla="*/ 700 w 966"/>
                <a:gd name="T23" fmla="*/ 59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66" h="643">
                  <a:moveTo>
                    <a:pt x="700" y="59"/>
                  </a:moveTo>
                  <a:cubicBezTo>
                    <a:pt x="617" y="29"/>
                    <a:pt x="616" y="0"/>
                    <a:pt x="616" y="0"/>
                  </a:cubicBezTo>
                  <a:cubicBezTo>
                    <a:pt x="453" y="322"/>
                    <a:pt x="329" y="1"/>
                    <a:pt x="329" y="1"/>
                  </a:cubicBezTo>
                  <a:cubicBezTo>
                    <a:pt x="318" y="44"/>
                    <a:pt x="150" y="95"/>
                    <a:pt x="150" y="95"/>
                  </a:cubicBezTo>
                  <a:cubicBezTo>
                    <a:pt x="101" y="114"/>
                    <a:pt x="81" y="142"/>
                    <a:pt x="81" y="142"/>
                  </a:cubicBezTo>
                  <a:cubicBezTo>
                    <a:pt x="8" y="250"/>
                    <a:pt x="0" y="489"/>
                    <a:pt x="0" y="489"/>
                  </a:cubicBezTo>
                  <a:cubicBezTo>
                    <a:pt x="1" y="544"/>
                    <a:pt x="24" y="550"/>
                    <a:pt x="24" y="550"/>
                  </a:cubicBezTo>
                  <a:cubicBezTo>
                    <a:pt x="191" y="624"/>
                    <a:pt x="452" y="637"/>
                    <a:pt x="452" y="637"/>
                  </a:cubicBezTo>
                  <a:cubicBezTo>
                    <a:pt x="721" y="643"/>
                    <a:pt x="917" y="561"/>
                    <a:pt x="917" y="561"/>
                  </a:cubicBezTo>
                  <a:cubicBezTo>
                    <a:pt x="945" y="543"/>
                    <a:pt x="946" y="529"/>
                    <a:pt x="946" y="529"/>
                  </a:cubicBezTo>
                  <a:cubicBezTo>
                    <a:pt x="966" y="357"/>
                    <a:pt x="881" y="164"/>
                    <a:pt x="881" y="164"/>
                  </a:cubicBezTo>
                  <a:cubicBezTo>
                    <a:pt x="855" y="108"/>
                    <a:pt x="700" y="59"/>
                    <a:pt x="700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6"/>
            <p:cNvSpPr>
              <a:spLocks noEditPoints="1"/>
            </p:cNvSpPr>
            <p:nvPr/>
          </p:nvSpPr>
          <p:spPr bwMode="auto">
            <a:xfrm>
              <a:off x="4022725" y="2036763"/>
              <a:ext cx="817563" cy="1119188"/>
            </a:xfrm>
            <a:custGeom>
              <a:avLst/>
              <a:gdLst>
                <a:gd name="T0" fmla="*/ 38 w 465"/>
                <a:gd name="T1" fmla="*/ 426 h 637"/>
                <a:gd name="T2" fmla="*/ 220 w 465"/>
                <a:gd name="T3" fmla="*/ 637 h 637"/>
                <a:gd name="T4" fmla="*/ 415 w 465"/>
                <a:gd name="T5" fmla="*/ 426 h 637"/>
                <a:gd name="T6" fmla="*/ 432 w 465"/>
                <a:gd name="T7" fmla="*/ 393 h 637"/>
                <a:gd name="T8" fmla="*/ 425 w 465"/>
                <a:gd name="T9" fmla="*/ 330 h 637"/>
                <a:gd name="T10" fmla="*/ 406 w 465"/>
                <a:gd name="T11" fmla="*/ 130 h 637"/>
                <a:gd name="T12" fmla="*/ 312 w 465"/>
                <a:gd name="T13" fmla="*/ 73 h 637"/>
                <a:gd name="T14" fmla="*/ 304 w 465"/>
                <a:gd name="T15" fmla="*/ 67 h 637"/>
                <a:gd name="T16" fmla="*/ 308 w 465"/>
                <a:gd name="T17" fmla="*/ 72 h 637"/>
                <a:gd name="T18" fmla="*/ 296 w 465"/>
                <a:gd name="T19" fmla="*/ 69 h 637"/>
                <a:gd name="T20" fmla="*/ 284 w 465"/>
                <a:gd name="T21" fmla="*/ 57 h 637"/>
                <a:gd name="T22" fmla="*/ 293 w 465"/>
                <a:gd name="T23" fmla="*/ 68 h 637"/>
                <a:gd name="T24" fmla="*/ 288 w 465"/>
                <a:gd name="T25" fmla="*/ 67 h 637"/>
                <a:gd name="T26" fmla="*/ 276 w 465"/>
                <a:gd name="T27" fmla="*/ 52 h 637"/>
                <a:gd name="T28" fmla="*/ 281 w 465"/>
                <a:gd name="T29" fmla="*/ 62 h 637"/>
                <a:gd name="T30" fmla="*/ 244 w 465"/>
                <a:gd name="T31" fmla="*/ 9 h 637"/>
                <a:gd name="T32" fmla="*/ 219 w 465"/>
                <a:gd name="T33" fmla="*/ 29 h 637"/>
                <a:gd name="T34" fmla="*/ 238 w 465"/>
                <a:gd name="T35" fmla="*/ 0 h 637"/>
                <a:gd name="T36" fmla="*/ 219 w 465"/>
                <a:gd name="T37" fmla="*/ 16 h 637"/>
                <a:gd name="T38" fmla="*/ 189 w 465"/>
                <a:gd name="T39" fmla="*/ 52 h 637"/>
                <a:gd name="T40" fmla="*/ 184 w 465"/>
                <a:gd name="T41" fmla="*/ 49 h 637"/>
                <a:gd name="T42" fmla="*/ 195 w 465"/>
                <a:gd name="T43" fmla="*/ 31 h 637"/>
                <a:gd name="T44" fmla="*/ 182 w 465"/>
                <a:gd name="T45" fmla="*/ 48 h 637"/>
                <a:gd name="T46" fmla="*/ 171 w 465"/>
                <a:gd name="T47" fmla="*/ 43 h 637"/>
                <a:gd name="T48" fmla="*/ 184 w 465"/>
                <a:gd name="T49" fmla="*/ 25 h 637"/>
                <a:gd name="T50" fmla="*/ 172 w 465"/>
                <a:gd name="T51" fmla="*/ 37 h 637"/>
                <a:gd name="T52" fmla="*/ 152 w 465"/>
                <a:gd name="T53" fmla="*/ 45 h 637"/>
                <a:gd name="T54" fmla="*/ 26 w 465"/>
                <a:gd name="T55" fmla="*/ 175 h 637"/>
                <a:gd name="T56" fmla="*/ 31 w 465"/>
                <a:gd name="T57" fmla="*/ 331 h 637"/>
                <a:gd name="T58" fmla="*/ 21 w 465"/>
                <a:gd name="T59" fmla="*/ 393 h 637"/>
                <a:gd name="T60" fmla="*/ 38 w 465"/>
                <a:gd name="T61" fmla="*/ 426 h 637"/>
                <a:gd name="T62" fmla="*/ 216 w 465"/>
                <a:gd name="T63" fmla="*/ 20 h 637"/>
                <a:gd name="T64" fmla="*/ 205 w 465"/>
                <a:gd name="T65" fmla="*/ 45 h 637"/>
                <a:gd name="T66" fmla="*/ 202 w 465"/>
                <a:gd name="T67" fmla="*/ 44 h 637"/>
                <a:gd name="T68" fmla="*/ 216 w 465"/>
                <a:gd name="T69" fmla="*/ 20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65" h="637">
                  <a:moveTo>
                    <a:pt x="38" y="426"/>
                  </a:moveTo>
                  <a:cubicBezTo>
                    <a:pt x="51" y="530"/>
                    <a:pt x="140" y="637"/>
                    <a:pt x="220" y="637"/>
                  </a:cubicBezTo>
                  <a:cubicBezTo>
                    <a:pt x="313" y="637"/>
                    <a:pt x="401" y="524"/>
                    <a:pt x="415" y="426"/>
                  </a:cubicBezTo>
                  <a:cubicBezTo>
                    <a:pt x="420" y="423"/>
                    <a:pt x="429" y="414"/>
                    <a:pt x="432" y="393"/>
                  </a:cubicBezTo>
                  <a:cubicBezTo>
                    <a:pt x="432" y="393"/>
                    <a:pt x="452" y="322"/>
                    <a:pt x="425" y="330"/>
                  </a:cubicBezTo>
                  <a:cubicBezTo>
                    <a:pt x="435" y="303"/>
                    <a:pt x="465" y="196"/>
                    <a:pt x="406" y="130"/>
                  </a:cubicBezTo>
                  <a:cubicBezTo>
                    <a:pt x="406" y="130"/>
                    <a:pt x="379" y="93"/>
                    <a:pt x="312" y="73"/>
                  </a:cubicBezTo>
                  <a:cubicBezTo>
                    <a:pt x="310" y="71"/>
                    <a:pt x="307" y="69"/>
                    <a:pt x="304" y="67"/>
                  </a:cubicBezTo>
                  <a:cubicBezTo>
                    <a:pt x="304" y="67"/>
                    <a:pt x="306" y="69"/>
                    <a:pt x="308" y="72"/>
                  </a:cubicBezTo>
                  <a:cubicBezTo>
                    <a:pt x="304" y="71"/>
                    <a:pt x="300" y="70"/>
                    <a:pt x="296" y="69"/>
                  </a:cubicBezTo>
                  <a:cubicBezTo>
                    <a:pt x="293" y="65"/>
                    <a:pt x="289" y="61"/>
                    <a:pt x="284" y="57"/>
                  </a:cubicBezTo>
                  <a:cubicBezTo>
                    <a:pt x="284" y="57"/>
                    <a:pt x="288" y="61"/>
                    <a:pt x="293" y="68"/>
                  </a:cubicBezTo>
                  <a:cubicBezTo>
                    <a:pt x="291" y="67"/>
                    <a:pt x="289" y="67"/>
                    <a:pt x="288" y="67"/>
                  </a:cubicBezTo>
                  <a:cubicBezTo>
                    <a:pt x="284" y="62"/>
                    <a:pt x="281" y="57"/>
                    <a:pt x="276" y="52"/>
                  </a:cubicBezTo>
                  <a:cubicBezTo>
                    <a:pt x="276" y="52"/>
                    <a:pt x="278" y="56"/>
                    <a:pt x="281" y="62"/>
                  </a:cubicBezTo>
                  <a:cubicBezTo>
                    <a:pt x="268" y="53"/>
                    <a:pt x="244" y="32"/>
                    <a:pt x="244" y="9"/>
                  </a:cubicBezTo>
                  <a:cubicBezTo>
                    <a:pt x="244" y="9"/>
                    <a:pt x="228" y="16"/>
                    <a:pt x="219" y="29"/>
                  </a:cubicBezTo>
                  <a:cubicBezTo>
                    <a:pt x="223" y="18"/>
                    <a:pt x="229" y="8"/>
                    <a:pt x="238" y="0"/>
                  </a:cubicBezTo>
                  <a:cubicBezTo>
                    <a:pt x="238" y="0"/>
                    <a:pt x="228" y="5"/>
                    <a:pt x="219" y="16"/>
                  </a:cubicBezTo>
                  <a:cubicBezTo>
                    <a:pt x="211" y="20"/>
                    <a:pt x="195" y="32"/>
                    <a:pt x="189" y="52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6" y="44"/>
                    <a:pt x="190" y="38"/>
                    <a:pt x="195" y="31"/>
                  </a:cubicBezTo>
                  <a:cubicBezTo>
                    <a:pt x="195" y="31"/>
                    <a:pt x="188" y="38"/>
                    <a:pt x="182" y="48"/>
                  </a:cubicBezTo>
                  <a:cubicBezTo>
                    <a:pt x="171" y="43"/>
                    <a:pt x="171" y="43"/>
                    <a:pt x="171" y="43"/>
                  </a:cubicBezTo>
                  <a:cubicBezTo>
                    <a:pt x="174" y="37"/>
                    <a:pt x="178" y="31"/>
                    <a:pt x="184" y="25"/>
                  </a:cubicBezTo>
                  <a:cubicBezTo>
                    <a:pt x="184" y="25"/>
                    <a:pt x="178" y="29"/>
                    <a:pt x="172" y="37"/>
                  </a:cubicBezTo>
                  <a:cubicBezTo>
                    <a:pt x="174" y="30"/>
                    <a:pt x="173" y="22"/>
                    <a:pt x="152" y="45"/>
                  </a:cubicBezTo>
                  <a:cubicBezTo>
                    <a:pt x="152" y="45"/>
                    <a:pt x="54" y="88"/>
                    <a:pt x="26" y="175"/>
                  </a:cubicBezTo>
                  <a:cubicBezTo>
                    <a:pt x="26" y="175"/>
                    <a:pt x="9" y="215"/>
                    <a:pt x="31" y="331"/>
                  </a:cubicBezTo>
                  <a:cubicBezTo>
                    <a:pt x="0" y="317"/>
                    <a:pt x="21" y="393"/>
                    <a:pt x="21" y="393"/>
                  </a:cubicBezTo>
                  <a:cubicBezTo>
                    <a:pt x="24" y="414"/>
                    <a:pt x="33" y="423"/>
                    <a:pt x="38" y="426"/>
                  </a:cubicBezTo>
                  <a:close/>
                  <a:moveTo>
                    <a:pt x="216" y="20"/>
                  </a:moveTo>
                  <a:cubicBezTo>
                    <a:pt x="211" y="27"/>
                    <a:pt x="207" y="35"/>
                    <a:pt x="205" y="45"/>
                  </a:cubicBezTo>
                  <a:cubicBezTo>
                    <a:pt x="202" y="44"/>
                    <a:pt x="202" y="44"/>
                    <a:pt x="202" y="44"/>
                  </a:cubicBezTo>
                  <a:cubicBezTo>
                    <a:pt x="204" y="35"/>
                    <a:pt x="209" y="27"/>
                    <a:pt x="216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" name="Group 44"/>
          <p:cNvGrpSpPr/>
          <p:nvPr/>
        </p:nvGrpSpPr>
        <p:grpSpPr>
          <a:xfrm>
            <a:off x="5769998" y="927475"/>
            <a:ext cx="500007" cy="406870"/>
            <a:chOff x="1550139" y="1314466"/>
            <a:chExt cx="509139" cy="414300"/>
          </a:xfrm>
          <a:solidFill>
            <a:schemeClr val="bg1"/>
          </a:solidFill>
        </p:grpSpPr>
        <p:sp>
          <p:nvSpPr>
            <p:cNvPr id="34" name="Freeform 5"/>
            <p:cNvSpPr>
              <a:spLocks noEditPoints="1"/>
            </p:cNvSpPr>
            <p:nvPr/>
          </p:nvSpPr>
          <p:spPr bwMode="auto">
            <a:xfrm>
              <a:off x="1550139" y="1314466"/>
              <a:ext cx="509139" cy="414300"/>
            </a:xfrm>
            <a:custGeom>
              <a:avLst/>
              <a:gdLst>
                <a:gd name="T0" fmla="*/ 78 w 153"/>
                <a:gd name="T1" fmla="*/ 0 h 125"/>
                <a:gd name="T2" fmla="*/ 0 w 153"/>
                <a:gd name="T3" fmla="*/ 69 h 125"/>
                <a:gd name="T4" fmla="*/ 15 w 153"/>
                <a:gd name="T5" fmla="*/ 69 h 125"/>
                <a:gd name="T6" fmla="*/ 21 w 153"/>
                <a:gd name="T7" fmla="*/ 64 h 125"/>
                <a:gd name="T8" fmla="*/ 21 w 153"/>
                <a:gd name="T9" fmla="*/ 121 h 125"/>
                <a:gd name="T10" fmla="*/ 24 w 153"/>
                <a:gd name="T11" fmla="*/ 125 h 125"/>
                <a:gd name="T12" fmla="*/ 62 w 153"/>
                <a:gd name="T13" fmla="*/ 125 h 125"/>
                <a:gd name="T14" fmla="*/ 63 w 153"/>
                <a:gd name="T15" fmla="*/ 93 h 125"/>
                <a:gd name="T16" fmla="*/ 67 w 153"/>
                <a:gd name="T17" fmla="*/ 88 h 125"/>
                <a:gd name="T18" fmla="*/ 83 w 153"/>
                <a:gd name="T19" fmla="*/ 88 h 125"/>
                <a:gd name="T20" fmla="*/ 89 w 153"/>
                <a:gd name="T21" fmla="*/ 93 h 125"/>
                <a:gd name="T22" fmla="*/ 89 w 153"/>
                <a:gd name="T23" fmla="*/ 125 h 125"/>
                <a:gd name="T24" fmla="*/ 126 w 153"/>
                <a:gd name="T25" fmla="*/ 125 h 125"/>
                <a:gd name="T26" fmla="*/ 130 w 153"/>
                <a:gd name="T27" fmla="*/ 120 h 125"/>
                <a:gd name="T28" fmla="*/ 130 w 153"/>
                <a:gd name="T29" fmla="*/ 63 h 125"/>
                <a:gd name="T30" fmla="*/ 136 w 153"/>
                <a:gd name="T31" fmla="*/ 69 h 125"/>
                <a:gd name="T32" fmla="*/ 153 w 153"/>
                <a:gd name="T33" fmla="*/ 69 h 125"/>
                <a:gd name="T34" fmla="*/ 78 w 153"/>
                <a:gd name="T35" fmla="*/ 0 h 125"/>
                <a:gd name="T36" fmla="*/ 76 w 153"/>
                <a:gd name="T37" fmla="*/ 76 h 125"/>
                <a:gd name="T38" fmla="*/ 60 w 153"/>
                <a:gd name="T39" fmla="*/ 60 h 125"/>
                <a:gd name="T40" fmla="*/ 76 w 153"/>
                <a:gd name="T41" fmla="*/ 43 h 125"/>
                <a:gd name="T42" fmla="*/ 92 w 153"/>
                <a:gd name="T43" fmla="*/ 60 h 125"/>
                <a:gd name="T44" fmla="*/ 76 w 153"/>
                <a:gd name="T45" fmla="*/ 7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3" h="125">
                  <a:moveTo>
                    <a:pt x="78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5" y="78"/>
                    <a:pt x="15" y="69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5"/>
                    <a:pt x="24" y="125"/>
                  </a:cubicBezTo>
                  <a:cubicBezTo>
                    <a:pt x="28" y="125"/>
                    <a:pt x="62" y="125"/>
                    <a:pt x="62" y="125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2" y="88"/>
                    <a:pt x="67" y="8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9" y="88"/>
                    <a:pt x="89" y="93"/>
                    <a:pt x="89" y="93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89" y="125"/>
                    <a:pt x="121" y="125"/>
                    <a:pt x="126" y="125"/>
                  </a:cubicBezTo>
                  <a:cubicBezTo>
                    <a:pt x="131" y="125"/>
                    <a:pt x="130" y="120"/>
                    <a:pt x="130" y="120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48" y="77"/>
                    <a:pt x="153" y="69"/>
                    <a:pt x="153" y="69"/>
                  </a:cubicBezTo>
                  <a:lnTo>
                    <a:pt x="78" y="0"/>
                  </a:lnTo>
                  <a:close/>
                  <a:moveTo>
                    <a:pt x="76" y="76"/>
                  </a:moveTo>
                  <a:cubicBezTo>
                    <a:pt x="67" y="76"/>
                    <a:pt x="60" y="69"/>
                    <a:pt x="60" y="60"/>
                  </a:cubicBezTo>
                  <a:cubicBezTo>
                    <a:pt x="60" y="50"/>
                    <a:pt x="67" y="43"/>
                    <a:pt x="76" y="43"/>
                  </a:cubicBezTo>
                  <a:cubicBezTo>
                    <a:pt x="85" y="43"/>
                    <a:pt x="92" y="50"/>
                    <a:pt x="92" y="60"/>
                  </a:cubicBezTo>
                  <a:cubicBezTo>
                    <a:pt x="92" y="69"/>
                    <a:pt x="85" y="76"/>
                    <a:pt x="7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"/>
            <p:cNvSpPr>
              <a:spLocks/>
            </p:cNvSpPr>
            <p:nvPr/>
          </p:nvSpPr>
          <p:spPr bwMode="auto">
            <a:xfrm>
              <a:off x="1949464" y="1366877"/>
              <a:ext cx="49916" cy="102328"/>
            </a:xfrm>
            <a:custGeom>
              <a:avLst/>
              <a:gdLst>
                <a:gd name="T0" fmla="*/ 20 w 20"/>
                <a:gd name="T1" fmla="*/ 41 h 41"/>
                <a:gd name="T2" fmla="*/ 20 w 20"/>
                <a:gd name="T3" fmla="*/ 0 h 41"/>
                <a:gd name="T4" fmla="*/ 0 w 20"/>
                <a:gd name="T5" fmla="*/ 0 h 41"/>
                <a:gd name="T6" fmla="*/ 0 w 20"/>
                <a:gd name="T7" fmla="*/ 24 h 41"/>
                <a:gd name="T8" fmla="*/ 20 w 20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1">
                  <a:moveTo>
                    <a:pt x="20" y="41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20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Oval 7"/>
            <p:cNvSpPr>
              <a:spLocks noChangeArrowheads="1"/>
            </p:cNvSpPr>
            <p:nvPr/>
          </p:nvSpPr>
          <p:spPr bwMode="auto">
            <a:xfrm>
              <a:off x="1777255" y="1484179"/>
              <a:ext cx="52412" cy="5490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" name="Freeform 53"/>
          <p:cNvSpPr>
            <a:spLocks noEditPoints="1"/>
          </p:cNvSpPr>
          <p:nvPr/>
        </p:nvSpPr>
        <p:spPr bwMode="auto">
          <a:xfrm>
            <a:off x="7435279" y="2105177"/>
            <a:ext cx="450399" cy="440390"/>
          </a:xfrm>
          <a:custGeom>
            <a:avLst/>
            <a:gdLst>
              <a:gd name="T0" fmla="*/ 82 w 95"/>
              <a:gd name="T1" fmla="*/ 57 h 93"/>
              <a:gd name="T2" fmla="*/ 95 w 95"/>
              <a:gd name="T3" fmla="*/ 51 h 93"/>
              <a:gd name="T4" fmla="*/ 95 w 95"/>
              <a:gd name="T5" fmla="*/ 41 h 93"/>
              <a:gd name="T6" fmla="*/ 82 w 95"/>
              <a:gd name="T7" fmla="*/ 35 h 93"/>
              <a:gd name="T8" fmla="*/ 80 w 95"/>
              <a:gd name="T9" fmla="*/ 30 h 93"/>
              <a:gd name="T10" fmla="*/ 85 w 95"/>
              <a:gd name="T11" fmla="*/ 17 h 93"/>
              <a:gd name="T12" fmla="*/ 77 w 95"/>
              <a:gd name="T13" fmla="*/ 9 h 93"/>
              <a:gd name="T14" fmla="*/ 64 w 95"/>
              <a:gd name="T15" fmla="*/ 15 h 93"/>
              <a:gd name="T16" fmla="*/ 58 w 95"/>
              <a:gd name="T17" fmla="*/ 12 h 93"/>
              <a:gd name="T18" fmla="*/ 53 w 95"/>
              <a:gd name="T19" fmla="*/ 0 h 93"/>
              <a:gd name="T20" fmla="*/ 42 w 95"/>
              <a:gd name="T21" fmla="*/ 0 h 93"/>
              <a:gd name="T22" fmla="*/ 37 w 95"/>
              <a:gd name="T23" fmla="*/ 12 h 93"/>
              <a:gd name="T24" fmla="*/ 31 w 95"/>
              <a:gd name="T25" fmla="*/ 15 h 93"/>
              <a:gd name="T26" fmla="*/ 18 w 95"/>
              <a:gd name="T27" fmla="*/ 10 h 93"/>
              <a:gd name="T28" fmla="*/ 10 w 95"/>
              <a:gd name="T29" fmla="*/ 17 h 93"/>
              <a:gd name="T30" fmla="*/ 15 w 95"/>
              <a:gd name="T31" fmla="*/ 30 h 93"/>
              <a:gd name="T32" fmla="*/ 13 w 95"/>
              <a:gd name="T33" fmla="*/ 36 h 93"/>
              <a:gd name="T34" fmla="*/ 0 w 95"/>
              <a:gd name="T35" fmla="*/ 41 h 93"/>
              <a:gd name="T36" fmla="*/ 0 w 95"/>
              <a:gd name="T37" fmla="*/ 51 h 93"/>
              <a:gd name="T38" fmla="*/ 13 w 95"/>
              <a:gd name="T39" fmla="*/ 57 h 93"/>
              <a:gd name="T40" fmla="*/ 16 w 95"/>
              <a:gd name="T41" fmla="*/ 62 h 93"/>
              <a:gd name="T42" fmla="*/ 10 w 95"/>
              <a:gd name="T43" fmla="*/ 76 h 93"/>
              <a:gd name="T44" fmla="*/ 18 w 95"/>
              <a:gd name="T45" fmla="*/ 83 h 93"/>
              <a:gd name="T46" fmla="*/ 31 w 95"/>
              <a:gd name="T47" fmla="*/ 77 h 93"/>
              <a:gd name="T48" fmla="*/ 37 w 95"/>
              <a:gd name="T49" fmla="*/ 80 h 93"/>
              <a:gd name="T50" fmla="*/ 43 w 95"/>
              <a:gd name="T51" fmla="*/ 93 h 93"/>
              <a:gd name="T52" fmla="*/ 53 w 95"/>
              <a:gd name="T53" fmla="*/ 93 h 93"/>
              <a:gd name="T54" fmla="*/ 58 w 95"/>
              <a:gd name="T55" fmla="*/ 80 h 93"/>
              <a:gd name="T56" fmla="*/ 64 w 95"/>
              <a:gd name="T57" fmla="*/ 77 h 93"/>
              <a:gd name="T58" fmla="*/ 78 w 95"/>
              <a:gd name="T59" fmla="*/ 82 h 93"/>
              <a:gd name="T60" fmla="*/ 85 w 95"/>
              <a:gd name="T61" fmla="*/ 75 h 93"/>
              <a:gd name="T62" fmla="*/ 80 w 95"/>
              <a:gd name="T63" fmla="*/ 62 h 93"/>
              <a:gd name="T64" fmla="*/ 82 w 95"/>
              <a:gd name="T65" fmla="*/ 57 h 93"/>
              <a:gd name="T66" fmla="*/ 48 w 95"/>
              <a:gd name="T67" fmla="*/ 61 h 93"/>
              <a:gd name="T68" fmla="*/ 32 w 95"/>
              <a:gd name="T69" fmla="*/ 46 h 93"/>
              <a:gd name="T70" fmla="*/ 48 w 95"/>
              <a:gd name="T71" fmla="*/ 31 h 93"/>
              <a:gd name="T72" fmla="*/ 63 w 95"/>
              <a:gd name="T73" fmla="*/ 46 h 93"/>
              <a:gd name="T74" fmla="*/ 48 w 95"/>
              <a:gd name="T75" fmla="*/ 61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95" h="93">
                <a:moveTo>
                  <a:pt x="82" y="57"/>
                </a:moveTo>
                <a:cubicBezTo>
                  <a:pt x="82" y="57"/>
                  <a:pt x="95" y="52"/>
                  <a:pt x="95" y="51"/>
                </a:cubicBezTo>
                <a:cubicBezTo>
                  <a:pt x="95" y="41"/>
                  <a:pt x="95" y="41"/>
                  <a:pt x="95" y="41"/>
                </a:cubicBezTo>
                <a:cubicBezTo>
                  <a:pt x="95" y="40"/>
                  <a:pt x="82" y="35"/>
                  <a:pt x="82" y="35"/>
                </a:cubicBezTo>
                <a:cubicBezTo>
                  <a:pt x="80" y="30"/>
                  <a:pt x="80" y="30"/>
                  <a:pt x="80" y="30"/>
                </a:cubicBezTo>
                <a:cubicBezTo>
                  <a:pt x="80" y="30"/>
                  <a:pt x="85" y="17"/>
                  <a:pt x="85" y="17"/>
                </a:cubicBezTo>
                <a:cubicBezTo>
                  <a:pt x="77" y="9"/>
                  <a:pt x="77" y="9"/>
                  <a:pt x="77" y="9"/>
                </a:cubicBezTo>
                <a:cubicBezTo>
                  <a:pt x="77" y="9"/>
                  <a:pt x="64" y="15"/>
                  <a:pt x="64" y="15"/>
                </a:cubicBezTo>
                <a:cubicBezTo>
                  <a:pt x="58" y="12"/>
                  <a:pt x="58" y="12"/>
                  <a:pt x="58" y="12"/>
                </a:cubicBezTo>
                <a:cubicBezTo>
                  <a:pt x="58" y="12"/>
                  <a:pt x="53" y="0"/>
                  <a:pt x="53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1" y="0"/>
                  <a:pt x="37" y="12"/>
                  <a:pt x="37" y="12"/>
                </a:cubicBezTo>
                <a:cubicBezTo>
                  <a:pt x="31" y="15"/>
                  <a:pt x="31" y="15"/>
                  <a:pt x="31" y="15"/>
                </a:cubicBezTo>
                <a:cubicBezTo>
                  <a:pt x="31" y="15"/>
                  <a:pt x="18" y="9"/>
                  <a:pt x="18" y="10"/>
                </a:cubicBezTo>
                <a:cubicBezTo>
                  <a:pt x="10" y="17"/>
                  <a:pt x="10" y="17"/>
                  <a:pt x="10" y="17"/>
                </a:cubicBezTo>
                <a:cubicBezTo>
                  <a:pt x="10" y="18"/>
                  <a:pt x="15" y="30"/>
                  <a:pt x="15" y="30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0" y="41"/>
                  <a:pt x="0" y="41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52"/>
                  <a:pt x="13" y="57"/>
                  <a:pt x="13" y="57"/>
                </a:cubicBezTo>
                <a:cubicBezTo>
                  <a:pt x="16" y="62"/>
                  <a:pt x="16" y="62"/>
                  <a:pt x="16" y="62"/>
                </a:cubicBezTo>
                <a:cubicBezTo>
                  <a:pt x="16" y="62"/>
                  <a:pt x="10" y="75"/>
                  <a:pt x="10" y="76"/>
                </a:cubicBezTo>
                <a:cubicBezTo>
                  <a:pt x="18" y="83"/>
                  <a:pt x="18" y="83"/>
                  <a:pt x="18" y="83"/>
                </a:cubicBezTo>
                <a:cubicBezTo>
                  <a:pt x="18" y="83"/>
                  <a:pt x="31" y="77"/>
                  <a:pt x="31" y="77"/>
                </a:cubicBezTo>
                <a:cubicBezTo>
                  <a:pt x="37" y="80"/>
                  <a:pt x="37" y="80"/>
                  <a:pt x="37" y="80"/>
                </a:cubicBezTo>
                <a:cubicBezTo>
                  <a:pt x="37" y="80"/>
                  <a:pt x="42" y="93"/>
                  <a:pt x="43" y="93"/>
                </a:cubicBezTo>
                <a:cubicBezTo>
                  <a:pt x="53" y="93"/>
                  <a:pt x="53" y="93"/>
                  <a:pt x="53" y="93"/>
                </a:cubicBezTo>
                <a:cubicBezTo>
                  <a:pt x="54" y="93"/>
                  <a:pt x="58" y="80"/>
                  <a:pt x="58" y="80"/>
                </a:cubicBezTo>
                <a:cubicBezTo>
                  <a:pt x="64" y="77"/>
                  <a:pt x="64" y="77"/>
                  <a:pt x="64" y="77"/>
                </a:cubicBezTo>
                <a:cubicBezTo>
                  <a:pt x="64" y="77"/>
                  <a:pt x="77" y="83"/>
                  <a:pt x="78" y="82"/>
                </a:cubicBezTo>
                <a:cubicBezTo>
                  <a:pt x="85" y="75"/>
                  <a:pt x="85" y="75"/>
                  <a:pt x="85" y="75"/>
                </a:cubicBezTo>
                <a:cubicBezTo>
                  <a:pt x="85" y="75"/>
                  <a:pt x="80" y="62"/>
                  <a:pt x="80" y="62"/>
                </a:cubicBezTo>
                <a:lnTo>
                  <a:pt x="82" y="57"/>
                </a:lnTo>
                <a:close/>
                <a:moveTo>
                  <a:pt x="48" y="61"/>
                </a:moveTo>
                <a:cubicBezTo>
                  <a:pt x="39" y="61"/>
                  <a:pt x="32" y="54"/>
                  <a:pt x="32" y="46"/>
                </a:cubicBezTo>
                <a:cubicBezTo>
                  <a:pt x="32" y="38"/>
                  <a:pt x="39" y="31"/>
                  <a:pt x="48" y="31"/>
                </a:cubicBezTo>
                <a:cubicBezTo>
                  <a:pt x="56" y="31"/>
                  <a:pt x="63" y="38"/>
                  <a:pt x="63" y="46"/>
                </a:cubicBezTo>
                <a:cubicBezTo>
                  <a:pt x="63" y="54"/>
                  <a:pt x="56" y="61"/>
                  <a:pt x="48" y="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35"/>
          <p:cNvSpPr>
            <a:spLocks noEditPoints="1"/>
          </p:cNvSpPr>
          <p:nvPr/>
        </p:nvSpPr>
        <p:spPr bwMode="auto">
          <a:xfrm>
            <a:off x="6390032" y="4071219"/>
            <a:ext cx="581813" cy="504598"/>
          </a:xfrm>
          <a:custGeom>
            <a:avLst/>
            <a:gdLst>
              <a:gd name="T0" fmla="*/ 68 w 137"/>
              <a:gd name="T1" fmla="*/ 0 h 119"/>
              <a:gd name="T2" fmla="*/ 0 w 137"/>
              <a:gd name="T3" fmla="*/ 48 h 119"/>
              <a:gd name="T4" fmla="*/ 38 w 137"/>
              <a:gd name="T5" fmla="*/ 90 h 119"/>
              <a:gd name="T6" fmla="*/ 22 w 137"/>
              <a:gd name="T7" fmla="*/ 119 h 119"/>
              <a:gd name="T8" fmla="*/ 73 w 137"/>
              <a:gd name="T9" fmla="*/ 95 h 119"/>
              <a:gd name="T10" fmla="*/ 137 w 137"/>
              <a:gd name="T11" fmla="*/ 48 h 119"/>
              <a:gd name="T12" fmla="*/ 68 w 137"/>
              <a:gd name="T13" fmla="*/ 0 h 119"/>
              <a:gd name="T14" fmla="*/ 76 w 137"/>
              <a:gd name="T15" fmla="*/ 19 h 119"/>
              <a:gd name="T16" fmla="*/ 74 w 137"/>
              <a:gd name="T17" fmla="*/ 59 h 119"/>
              <a:gd name="T18" fmla="*/ 63 w 137"/>
              <a:gd name="T19" fmla="*/ 59 h 119"/>
              <a:gd name="T20" fmla="*/ 61 w 137"/>
              <a:gd name="T21" fmla="*/ 19 h 119"/>
              <a:gd name="T22" fmla="*/ 76 w 137"/>
              <a:gd name="T23" fmla="*/ 19 h 119"/>
              <a:gd name="T24" fmla="*/ 69 w 137"/>
              <a:gd name="T25" fmla="*/ 80 h 119"/>
              <a:gd name="T26" fmla="*/ 68 w 137"/>
              <a:gd name="T27" fmla="*/ 80 h 119"/>
              <a:gd name="T28" fmla="*/ 60 w 137"/>
              <a:gd name="T29" fmla="*/ 72 h 119"/>
              <a:gd name="T30" fmla="*/ 69 w 137"/>
              <a:gd name="T31" fmla="*/ 64 h 119"/>
              <a:gd name="T32" fmla="*/ 76 w 137"/>
              <a:gd name="T33" fmla="*/ 72 h 119"/>
              <a:gd name="T34" fmla="*/ 69 w 137"/>
              <a:gd name="T35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37" h="119">
                <a:moveTo>
                  <a:pt x="68" y="0"/>
                </a:moveTo>
                <a:cubicBezTo>
                  <a:pt x="31" y="0"/>
                  <a:pt x="0" y="21"/>
                  <a:pt x="0" y="48"/>
                </a:cubicBezTo>
                <a:cubicBezTo>
                  <a:pt x="0" y="66"/>
                  <a:pt x="16" y="83"/>
                  <a:pt x="38" y="90"/>
                </a:cubicBezTo>
                <a:cubicBezTo>
                  <a:pt x="39" y="96"/>
                  <a:pt x="37" y="106"/>
                  <a:pt x="22" y="119"/>
                </a:cubicBezTo>
                <a:cubicBezTo>
                  <a:pt x="22" y="119"/>
                  <a:pt x="54" y="111"/>
                  <a:pt x="73" y="95"/>
                </a:cubicBezTo>
                <a:cubicBezTo>
                  <a:pt x="109" y="94"/>
                  <a:pt x="137" y="73"/>
                  <a:pt x="137" y="48"/>
                </a:cubicBezTo>
                <a:cubicBezTo>
                  <a:pt x="137" y="21"/>
                  <a:pt x="106" y="0"/>
                  <a:pt x="68" y="0"/>
                </a:cubicBezTo>
                <a:close/>
                <a:moveTo>
                  <a:pt x="76" y="19"/>
                </a:moveTo>
                <a:cubicBezTo>
                  <a:pt x="74" y="59"/>
                  <a:pt x="74" y="59"/>
                  <a:pt x="74" y="59"/>
                </a:cubicBezTo>
                <a:cubicBezTo>
                  <a:pt x="63" y="59"/>
                  <a:pt x="63" y="59"/>
                  <a:pt x="63" y="59"/>
                </a:cubicBezTo>
                <a:cubicBezTo>
                  <a:pt x="61" y="19"/>
                  <a:pt x="61" y="19"/>
                  <a:pt x="61" y="19"/>
                </a:cubicBezTo>
                <a:lnTo>
                  <a:pt x="76" y="19"/>
                </a:lnTo>
                <a:close/>
                <a:moveTo>
                  <a:pt x="69" y="80"/>
                </a:moveTo>
                <a:cubicBezTo>
                  <a:pt x="68" y="80"/>
                  <a:pt x="68" y="80"/>
                  <a:pt x="68" y="80"/>
                </a:cubicBezTo>
                <a:cubicBezTo>
                  <a:pt x="64" y="80"/>
                  <a:pt x="60" y="77"/>
                  <a:pt x="60" y="72"/>
                </a:cubicBezTo>
                <a:cubicBezTo>
                  <a:pt x="60" y="67"/>
                  <a:pt x="64" y="64"/>
                  <a:pt x="69" y="64"/>
                </a:cubicBezTo>
                <a:cubicBezTo>
                  <a:pt x="73" y="64"/>
                  <a:pt x="76" y="67"/>
                  <a:pt x="76" y="72"/>
                </a:cubicBezTo>
                <a:cubicBezTo>
                  <a:pt x="76" y="77"/>
                  <a:pt x="73" y="80"/>
                  <a:pt x="69" y="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41259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5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25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75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25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75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3" grpId="0" animBg="1"/>
      <p:bldP spid="14" grpId="0" animBg="1"/>
      <p:bldP spid="15" grpId="0" animBg="1"/>
      <p:bldP spid="16" grpId="0" animBg="1"/>
      <p:bldP spid="18" grpId="0" animBg="1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37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16312" y="447586"/>
            <a:ext cx="5935874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algn="l" defTabSz="1088232"/>
            <a:r>
              <a:rPr lang="ru-RU" sz="3600" spc="-150" dirty="0" err="1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Энергоэффективность</a:t>
            </a:r>
            <a:r>
              <a:rPr lang="ru-RU" sz="36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 домов</a:t>
            </a:r>
            <a:endParaRPr lang="en-CA" sz="3600" spc="-150" dirty="0">
              <a:solidFill>
                <a:schemeClr val="bg1">
                  <a:lumMod val="50000"/>
                </a:schemeClr>
              </a:solidFill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34451" y="1465444"/>
            <a:ext cx="1302941" cy="2237875"/>
            <a:chOff x="738556" y="1965635"/>
            <a:chExt cx="1302941" cy="1737685"/>
          </a:xfrm>
        </p:grpSpPr>
        <p:sp>
          <p:nvSpPr>
            <p:cNvPr id="2" name="Rectangle 1"/>
            <p:cNvSpPr/>
            <p:nvPr/>
          </p:nvSpPr>
          <p:spPr>
            <a:xfrm>
              <a:off x="954450" y="2469659"/>
              <a:ext cx="877212" cy="123366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Isosceles Triangle 2"/>
            <p:cNvSpPr/>
            <p:nvPr/>
          </p:nvSpPr>
          <p:spPr>
            <a:xfrm>
              <a:off x="738556" y="1965635"/>
              <a:ext cx="1302941" cy="561612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25577" y="1717079"/>
            <a:ext cx="1302941" cy="1986241"/>
            <a:chOff x="2325171" y="1717079"/>
            <a:chExt cx="1302941" cy="1986241"/>
          </a:xfrm>
          <a:solidFill>
            <a:srgbClr val="F2685A"/>
          </a:solidFill>
        </p:grpSpPr>
        <p:sp>
          <p:nvSpPr>
            <p:cNvPr id="12" name="Rectangle 11"/>
            <p:cNvSpPr/>
            <p:nvPr/>
          </p:nvSpPr>
          <p:spPr>
            <a:xfrm>
              <a:off x="2540397" y="2114551"/>
              <a:ext cx="877212" cy="158876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2325171" y="1717079"/>
              <a:ext cx="1302941" cy="56161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70896" y="1962150"/>
            <a:ext cx="1302941" cy="1752600"/>
            <a:chOff x="3869114" y="1918101"/>
            <a:chExt cx="1302941" cy="1796649"/>
          </a:xfrm>
          <a:solidFill>
            <a:srgbClr val="FFC000"/>
          </a:solidFill>
        </p:grpSpPr>
        <p:sp>
          <p:nvSpPr>
            <p:cNvPr id="14" name="Rectangle 13"/>
            <p:cNvSpPr/>
            <p:nvPr/>
          </p:nvSpPr>
          <p:spPr>
            <a:xfrm>
              <a:off x="4101927" y="2391138"/>
              <a:ext cx="877212" cy="13236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3869114" y="1918101"/>
              <a:ext cx="1302941" cy="56161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085358" y="2146412"/>
            <a:ext cx="1302941" cy="1568338"/>
            <a:chOff x="5473783" y="2146412"/>
            <a:chExt cx="1302941" cy="1568338"/>
          </a:xfrm>
          <a:solidFill>
            <a:srgbClr val="B9D51F"/>
          </a:solidFill>
        </p:grpSpPr>
        <p:sp>
          <p:nvSpPr>
            <p:cNvPr id="16" name="Rectangle 15"/>
            <p:cNvSpPr/>
            <p:nvPr/>
          </p:nvSpPr>
          <p:spPr>
            <a:xfrm>
              <a:off x="5687874" y="2571750"/>
              <a:ext cx="877212" cy="1143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>
              <a:off x="5473783" y="2146412"/>
              <a:ext cx="1302941" cy="56161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546115" y="2441863"/>
            <a:ext cx="1302941" cy="1272887"/>
            <a:chOff x="7154031" y="2441863"/>
            <a:chExt cx="1302941" cy="1272887"/>
          </a:xfrm>
          <a:solidFill>
            <a:schemeClr val="accent3">
              <a:lumMod val="75000"/>
            </a:schemeClr>
          </a:solidFill>
        </p:grpSpPr>
        <p:sp>
          <p:nvSpPr>
            <p:cNvPr id="18" name="Rectangle 17"/>
            <p:cNvSpPr/>
            <p:nvPr/>
          </p:nvSpPr>
          <p:spPr>
            <a:xfrm>
              <a:off x="7368123" y="2887980"/>
              <a:ext cx="877212" cy="82677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7154031" y="2441863"/>
              <a:ext cx="1302941" cy="56161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8361" y="3936652"/>
            <a:ext cx="1505639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algn="ctr" defTabSz="1088232">
              <a:defRPr/>
            </a:pP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ом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 расходующий от </a:t>
            </a:r>
            <a:r>
              <a:rPr lang="ru-RU" sz="1050" b="1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161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1050" dirty="0" err="1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кВтч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/м2 и выше (обычно до </a:t>
            </a:r>
            <a:r>
              <a:rPr lang="ru-RU" sz="1050" b="1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300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1050" dirty="0" err="1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кВтч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/м2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) -</a:t>
            </a:r>
          </a:p>
          <a:p>
            <a:pPr algn="ctr" defTabSz="1088232">
              <a:defRPr/>
            </a:pP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99% частного жилья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676400" y="3936652"/>
            <a:ext cx="1292655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algn="ctr" defTabSz="1088232">
              <a:defRPr/>
            </a:pP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ом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расходующий от </a:t>
            </a:r>
            <a:r>
              <a:rPr lang="ru-RU" sz="1050" b="1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101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до </a:t>
            </a:r>
            <a:r>
              <a:rPr lang="ru-RU" sz="1050" b="1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160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1050" dirty="0" err="1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кВтч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/м2 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в год на отопление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722063" y="3936652"/>
            <a:ext cx="1200606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algn="ctr" defTabSz="1088232">
              <a:defRPr/>
            </a:pP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Дом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расходующий от </a:t>
            </a:r>
            <a:r>
              <a:rPr lang="ru-RU" sz="1050" b="1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36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до </a:t>
            </a:r>
            <a:r>
              <a:rPr lang="en-US" sz="1050" b="1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6</a:t>
            </a:r>
            <a:r>
              <a:rPr lang="ru-RU" sz="1050" b="1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0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1050" dirty="0" err="1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кВтч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/м2 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в год на отопление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6126458" y="3936652"/>
            <a:ext cx="1220740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algn="ctr" defTabSz="1088232">
              <a:defRPr/>
            </a:pP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Дом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расходующий от </a:t>
            </a:r>
            <a:r>
              <a:rPr lang="ru-RU" sz="1050" b="1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16 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до </a:t>
            </a:r>
            <a:r>
              <a:rPr lang="ru-RU" sz="1050" b="1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35 </a:t>
            </a:r>
            <a:r>
              <a:rPr lang="ru-RU" sz="1050" dirty="0" err="1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кВтч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/м2 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в год на отопление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634165" y="3936652"/>
            <a:ext cx="1326648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algn="ctr" defTabSz="1088232">
              <a:defRPr/>
            </a:pP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Пассивный 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дом — дом, расходующий до </a:t>
            </a:r>
            <a:r>
              <a:rPr lang="ru-RU" sz="1050" b="1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15 </a:t>
            </a:r>
            <a:r>
              <a:rPr lang="ru-RU" sz="1050" dirty="0" err="1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кВтч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/м2 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год на отопление</a:t>
            </a:r>
            <a:r>
              <a:rPr lang="en-US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405225" y="3396791"/>
            <a:ext cx="76767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 anchor="ctr">
            <a:spAutoFit/>
          </a:bodyPr>
          <a:lstStyle/>
          <a:p>
            <a:pPr algn="ctr" defTabSz="1088232"/>
            <a:r>
              <a:rPr lang="ru-RU" sz="1000" b="1" dirty="0" smtClean="0">
                <a:solidFill>
                  <a:schemeClr val="bg1"/>
                </a:solidFill>
                <a:latin typeface="+mj-lt"/>
                <a:ea typeface="Open Sans" pitchFamily="34" charset="0"/>
                <a:cs typeface="Open Sans" pitchFamily="34" charset="0"/>
              </a:rPr>
              <a:t>Обычный</a:t>
            </a:r>
            <a:endParaRPr lang="en-US" sz="1000" b="1" dirty="0" smtClean="0">
              <a:solidFill>
                <a:schemeClr val="bg1"/>
              </a:solidFill>
              <a:latin typeface="+mj-lt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1857936" y="3353317"/>
            <a:ext cx="843915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 anchor="ctr">
            <a:spAutoFit/>
          </a:bodyPr>
          <a:lstStyle/>
          <a:p>
            <a:pPr algn="ctr" defTabSz="1088232"/>
            <a:r>
              <a:rPr lang="ru-RU" sz="1000" b="1" dirty="0" smtClean="0">
                <a:solidFill>
                  <a:schemeClr val="bg1"/>
                </a:solidFill>
                <a:latin typeface="+mj-lt"/>
                <a:ea typeface="Open Sans" pitchFamily="34" charset="0"/>
                <a:cs typeface="Open Sans" pitchFamily="34" charset="0"/>
              </a:rPr>
              <a:t>Стандартный</a:t>
            </a:r>
            <a:endParaRPr lang="en-US" sz="1000" b="1" dirty="0" smtClean="0">
              <a:solidFill>
                <a:schemeClr val="bg1"/>
              </a:solidFill>
              <a:latin typeface="+mj-lt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4903389" y="3352364"/>
            <a:ext cx="83795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 anchor="ctr">
            <a:spAutoFit/>
          </a:bodyPr>
          <a:lstStyle/>
          <a:p>
            <a:pPr algn="ctr" defTabSz="1088232"/>
            <a:r>
              <a:rPr lang="ru-RU" sz="900" b="1" dirty="0" smtClean="0">
                <a:solidFill>
                  <a:schemeClr val="bg1"/>
                </a:solidFill>
                <a:latin typeface="+mj-lt"/>
                <a:ea typeface="Open Sans" pitchFamily="34" charset="0"/>
                <a:cs typeface="Open Sans" pitchFamily="34" charset="0"/>
              </a:rPr>
              <a:t>С низким потреблением</a:t>
            </a:r>
            <a:endParaRPr lang="en-US" sz="900" b="1" dirty="0" smtClean="0">
              <a:solidFill>
                <a:schemeClr val="bg1"/>
              </a:solidFill>
              <a:latin typeface="+mj-lt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6276286" y="3352364"/>
            <a:ext cx="92108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 anchor="ctr">
            <a:spAutoFit/>
          </a:bodyPr>
          <a:lstStyle/>
          <a:p>
            <a:pPr algn="ctr" defTabSz="1088232"/>
            <a:r>
              <a:rPr lang="ru-RU" sz="900" b="1" dirty="0" smtClean="0">
                <a:solidFill>
                  <a:schemeClr val="bg1"/>
                </a:solidFill>
                <a:latin typeface="+mj-lt"/>
                <a:ea typeface="Open Sans" pitchFamily="34" charset="0"/>
                <a:cs typeface="Open Sans" pitchFamily="34" charset="0"/>
              </a:rPr>
              <a:t>С ультранизким потреблением</a:t>
            </a:r>
            <a:endParaRPr lang="en-US" sz="900" b="1" dirty="0" smtClean="0">
              <a:solidFill>
                <a:schemeClr val="bg1"/>
              </a:solidFill>
              <a:latin typeface="+mj-lt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7786366" y="3390803"/>
            <a:ext cx="82244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 anchor="ctr">
            <a:spAutoFit/>
          </a:bodyPr>
          <a:lstStyle/>
          <a:p>
            <a:pPr algn="ctr" defTabSz="1088232"/>
            <a:r>
              <a:rPr lang="ru-RU" sz="1000" b="1" dirty="0" smtClean="0">
                <a:solidFill>
                  <a:schemeClr val="bg1"/>
                </a:solidFill>
                <a:latin typeface="+mj-lt"/>
                <a:ea typeface="Open Sans" pitchFamily="34" charset="0"/>
                <a:cs typeface="Open Sans" pitchFamily="34" charset="0"/>
              </a:rPr>
              <a:t>Пассивный</a:t>
            </a:r>
            <a:endParaRPr lang="en-US" sz="1000" b="1" dirty="0" smtClean="0">
              <a:solidFill>
                <a:schemeClr val="bg1"/>
              </a:solidFill>
              <a:latin typeface="+mj-lt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56" name="Group 44"/>
          <p:cNvGrpSpPr/>
          <p:nvPr/>
        </p:nvGrpSpPr>
        <p:grpSpPr>
          <a:xfrm>
            <a:off x="545728" y="2819976"/>
            <a:ext cx="500007" cy="406870"/>
            <a:chOff x="1550139" y="1314466"/>
            <a:chExt cx="509139" cy="414300"/>
          </a:xfrm>
          <a:solidFill>
            <a:schemeClr val="bg1"/>
          </a:solidFill>
        </p:grpSpPr>
        <p:sp>
          <p:nvSpPr>
            <p:cNvPr id="57" name="Freeform 5"/>
            <p:cNvSpPr>
              <a:spLocks noEditPoints="1"/>
            </p:cNvSpPr>
            <p:nvPr/>
          </p:nvSpPr>
          <p:spPr bwMode="auto">
            <a:xfrm>
              <a:off x="1550139" y="1314466"/>
              <a:ext cx="509139" cy="414300"/>
            </a:xfrm>
            <a:custGeom>
              <a:avLst/>
              <a:gdLst>
                <a:gd name="T0" fmla="*/ 78 w 153"/>
                <a:gd name="T1" fmla="*/ 0 h 125"/>
                <a:gd name="T2" fmla="*/ 0 w 153"/>
                <a:gd name="T3" fmla="*/ 69 h 125"/>
                <a:gd name="T4" fmla="*/ 15 w 153"/>
                <a:gd name="T5" fmla="*/ 69 h 125"/>
                <a:gd name="T6" fmla="*/ 21 w 153"/>
                <a:gd name="T7" fmla="*/ 64 h 125"/>
                <a:gd name="T8" fmla="*/ 21 w 153"/>
                <a:gd name="T9" fmla="*/ 121 h 125"/>
                <a:gd name="T10" fmla="*/ 24 w 153"/>
                <a:gd name="T11" fmla="*/ 125 h 125"/>
                <a:gd name="T12" fmla="*/ 62 w 153"/>
                <a:gd name="T13" fmla="*/ 125 h 125"/>
                <a:gd name="T14" fmla="*/ 63 w 153"/>
                <a:gd name="T15" fmla="*/ 93 h 125"/>
                <a:gd name="T16" fmla="*/ 67 w 153"/>
                <a:gd name="T17" fmla="*/ 88 h 125"/>
                <a:gd name="T18" fmla="*/ 83 w 153"/>
                <a:gd name="T19" fmla="*/ 88 h 125"/>
                <a:gd name="T20" fmla="*/ 89 w 153"/>
                <a:gd name="T21" fmla="*/ 93 h 125"/>
                <a:gd name="T22" fmla="*/ 89 w 153"/>
                <a:gd name="T23" fmla="*/ 125 h 125"/>
                <a:gd name="T24" fmla="*/ 126 w 153"/>
                <a:gd name="T25" fmla="*/ 125 h 125"/>
                <a:gd name="T26" fmla="*/ 130 w 153"/>
                <a:gd name="T27" fmla="*/ 120 h 125"/>
                <a:gd name="T28" fmla="*/ 130 w 153"/>
                <a:gd name="T29" fmla="*/ 63 h 125"/>
                <a:gd name="T30" fmla="*/ 136 w 153"/>
                <a:gd name="T31" fmla="*/ 69 h 125"/>
                <a:gd name="T32" fmla="*/ 153 w 153"/>
                <a:gd name="T33" fmla="*/ 69 h 125"/>
                <a:gd name="T34" fmla="*/ 78 w 153"/>
                <a:gd name="T35" fmla="*/ 0 h 125"/>
                <a:gd name="T36" fmla="*/ 76 w 153"/>
                <a:gd name="T37" fmla="*/ 76 h 125"/>
                <a:gd name="T38" fmla="*/ 60 w 153"/>
                <a:gd name="T39" fmla="*/ 60 h 125"/>
                <a:gd name="T40" fmla="*/ 76 w 153"/>
                <a:gd name="T41" fmla="*/ 43 h 125"/>
                <a:gd name="T42" fmla="*/ 92 w 153"/>
                <a:gd name="T43" fmla="*/ 60 h 125"/>
                <a:gd name="T44" fmla="*/ 76 w 153"/>
                <a:gd name="T45" fmla="*/ 7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3" h="125">
                  <a:moveTo>
                    <a:pt x="78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5" y="78"/>
                    <a:pt x="15" y="69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5"/>
                    <a:pt x="24" y="125"/>
                  </a:cubicBezTo>
                  <a:cubicBezTo>
                    <a:pt x="28" y="125"/>
                    <a:pt x="62" y="125"/>
                    <a:pt x="62" y="125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2" y="88"/>
                    <a:pt x="67" y="8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9" y="88"/>
                    <a:pt x="89" y="93"/>
                    <a:pt x="89" y="93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89" y="125"/>
                    <a:pt x="121" y="125"/>
                    <a:pt x="126" y="125"/>
                  </a:cubicBezTo>
                  <a:cubicBezTo>
                    <a:pt x="131" y="125"/>
                    <a:pt x="130" y="120"/>
                    <a:pt x="130" y="120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48" y="77"/>
                    <a:pt x="153" y="69"/>
                    <a:pt x="153" y="69"/>
                  </a:cubicBezTo>
                  <a:lnTo>
                    <a:pt x="78" y="0"/>
                  </a:lnTo>
                  <a:close/>
                  <a:moveTo>
                    <a:pt x="76" y="76"/>
                  </a:moveTo>
                  <a:cubicBezTo>
                    <a:pt x="67" y="76"/>
                    <a:pt x="60" y="69"/>
                    <a:pt x="60" y="60"/>
                  </a:cubicBezTo>
                  <a:cubicBezTo>
                    <a:pt x="60" y="50"/>
                    <a:pt x="67" y="43"/>
                    <a:pt x="76" y="43"/>
                  </a:cubicBezTo>
                  <a:cubicBezTo>
                    <a:pt x="85" y="43"/>
                    <a:pt x="92" y="50"/>
                    <a:pt x="92" y="60"/>
                  </a:cubicBezTo>
                  <a:cubicBezTo>
                    <a:pt x="92" y="69"/>
                    <a:pt x="85" y="76"/>
                    <a:pt x="7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6"/>
            <p:cNvSpPr>
              <a:spLocks/>
            </p:cNvSpPr>
            <p:nvPr/>
          </p:nvSpPr>
          <p:spPr bwMode="auto">
            <a:xfrm>
              <a:off x="1949464" y="1366877"/>
              <a:ext cx="49916" cy="102328"/>
            </a:xfrm>
            <a:custGeom>
              <a:avLst/>
              <a:gdLst>
                <a:gd name="T0" fmla="*/ 20 w 20"/>
                <a:gd name="T1" fmla="*/ 41 h 41"/>
                <a:gd name="T2" fmla="*/ 20 w 20"/>
                <a:gd name="T3" fmla="*/ 0 h 41"/>
                <a:gd name="T4" fmla="*/ 0 w 20"/>
                <a:gd name="T5" fmla="*/ 0 h 41"/>
                <a:gd name="T6" fmla="*/ 0 w 20"/>
                <a:gd name="T7" fmla="*/ 24 h 41"/>
                <a:gd name="T8" fmla="*/ 20 w 20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1">
                  <a:moveTo>
                    <a:pt x="20" y="41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20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7"/>
            <p:cNvSpPr>
              <a:spLocks noChangeArrowheads="1"/>
            </p:cNvSpPr>
            <p:nvPr/>
          </p:nvSpPr>
          <p:spPr bwMode="auto">
            <a:xfrm>
              <a:off x="1777255" y="1484179"/>
              <a:ext cx="52412" cy="5490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" name="Group 44"/>
          <p:cNvGrpSpPr/>
          <p:nvPr/>
        </p:nvGrpSpPr>
        <p:grpSpPr>
          <a:xfrm>
            <a:off x="2036843" y="2829781"/>
            <a:ext cx="500007" cy="406870"/>
            <a:chOff x="1550139" y="1314466"/>
            <a:chExt cx="509139" cy="414300"/>
          </a:xfrm>
          <a:solidFill>
            <a:schemeClr val="bg1"/>
          </a:solidFill>
        </p:grpSpPr>
        <p:sp>
          <p:nvSpPr>
            <p:cNvPr id="61" name="Freeform 5"/>
            <p:cNvSpPr>
              <a:spLocks noEditPoints="1"/>
            </p:cNvSpPr>
            <p:nvPr/>
          </p:nvSpPr>
          <p:spPr bwMode="auto">
            <a:xfrm>
              <a:off x="1550139" y="1314466"/>
              <a:ext cx="509139" cy="414300"/>
            </a:xfrm>
            <a:custGeom>
              <a:avLst/>
              <a:gdLst>
                <a:gd name="T0" fmla="*/ 78 w 153"/>
                <a:gd name="T1" fmla="*/ 0 h 125"/>
                <a:gd name="T2" fmla="*/ 0 w 153"/>
                <a:gd name="T3" fmla="*/ 69 h 125"/>
                <a:gd name="T4" fmla="*/ 15 w 153"/>
                <a:gd name="T5" fmla="*/ 69 h 125"/>
                <a:gd name="T6" fmla="*/ 21 w 153"/>
                <a:gd name="T7" fmla="*/ 64 h 125"/>
                <a:gd name="T8" fmla="*/ 21 w 153"/>
                <a:gd name="T9" fmla="*/ 121 h 125"/>
                <a:gd name="T10" fmla="*/ 24 w 153"/>
                <a:gd name="T11" fmla="*/ 125 h 125"/>
                <a:gd name="T12" fmla="*/ 62 w 153"/>
                <a:gd name="T13" fmla="*/ 125 h 125"/>
                <a:gd name="T14" fmla="*/ 63 w 153"/>
                <a:gd name="T15" fmla="*/ 93 h 125"/>
                <a:gd name="T16" fmla="*/ 67 w 153"/>
                <a:gd name="T17" fmla="*/ 88 h 125"/>
                <a:gd name="T18" fmla="*/ 83 w 153"/>
                <a:gd name="T19" fmla="*/ 88 h 125"/>
                <a:gd name="T20" fmla="*/ 89 w 153"/>
                <a:gd name="T21" fmla="*/ 93 h 125"/>
                <a:gd name="T22" fmla="*/ 89 w 153"/>
                <a:gd name="T23" fmla="*/ 125 h 125"/>
                <a:gd name="T24" fmla="*/ 126 w 153"/>
                <a:gd name="T25" fmla="*/ 125 h 125"/>
                <a:gd name="T26" fmla="*/ 130 w 153"/>
                <a:gd name="T27" fmla="*/ 120 h 125"/>
                <a:gd name="T28" fmla="*/ 130 w 153"/>
                <a:gd name="T29" fmla="*/ 63 h 125"/>
                <a:gd name="T30" fmla="*/ 136 w 153"/>
                <a:gd name="T31" fmla="*/ 69 h 125"/>
                <a:gd name="T32" fmla="*/ 153 w 153"/>
                <a:gd name="T33" fmla="*/ 69 h 125"/>
                <a:gd name="T34" fmla="*/ 78 w 153"/>
                <a:gd name="T35" fmla="*/ 0 h 125"/>
                <a:gd name="T36" fmla="*/ 76 w 153"/>
                <a:gd name="T37" fmla="*/ 76 h 125"/>
                <a:gd name="T38" fmla="*/ 60 w 153"/>
                <a:gd name="T39" fmla="*/ 60 h 125"/>
                <a:gd name="T40" fmla="*/ 76 w 153"/>
                <a:gd name="T41" fmla="*/ 43 h 125"/>
                <a:gd name="T42" fmla="*/ 92 w 153"/>
                <a:gd name="T43" fmla="*/ 60 h 125"/>
                <a:gd name="T44" fmla="*/ 76 w 153"/>
                <a:gd name="T45" fmla="*/ 7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3" h="125">
                  <a:moveTo>
                    <a:pt x="78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5" y="78"/>
                    <a:pt x="15" y="69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5"/>
                    <a:pt x="24" y="125"/>
                  </a:cubicBezTo>
                  <a:cubicBezTo>
                    <a:pt x="28" y="125"/>
                    <a:pt x="62" y="125"/>
                    <a:pt x="62" y="125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2" y="88"/>
                    <a:pt x="67" y="8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9" y="88"/>
                    <a:pt x="89" y="93"/>
                    <a:pt x="89" y="93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89" y="125"/>
                    <a:pt x="121" y="125"/>
                    <a:pt x="126" y="125"/>
                  </a:cubicBezTo>
                  <a:cubicBezTo>
                    <a:pt x="131" y="125"/>
                    <a:pt x="130" y="120"/>
                    <a:pt x="130" y="120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48" y="77"/>
                    <a:pt x="153" y="69"/>
                    <a:pt x="153" y="69"/>
                  </a:cubicBezTo>
                  <a:lnTo>
                    <a:pt x="78" y="0"/>
                  </a:lnTo>
                  <a:close/>
                  <a:moveTo>
                    <a:pt x="76" y="76"/>
                  </a:moveTo>
                  <a:cubicBezTo>
                    <a:pt x="67" y="76"/>
                    <a:pt x="60" y="69"/>
                    <a:pt x="60" y="60"/>
                  </a:cubicBezTo>
                  <a:cubicBezTo>
                    <a:pt x="60" y="50"/>
                    <a:pt x="67" y="43"/>
                    <a:pt x="76" y="43"/>
                  </a:cubicBezTo>
                  <a:cubicBezTo>
                    <a:pt x="85" y="43"/>
                    <a:pt x="92" y="50"/>
                    <a:pt x="92" y="60"/>
                  </a:cubicBezTo>
                  <a:cubicBezTo>
                    <a:pt x="92" y="69"/>
                    <a:pt x="85" y="76"/>
                    <a:pt x="7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1949464" y="1366877"/>
              <a:ext cx="49916" cy="102328"/>
            </a:xfrm>
            <a:custGeom>
              <a:avLst/>
              <a:gdLst>
                <a:gd name="T0" fmla="*/ 20 w 20"/>
                <a:gd name="T1" fmla="*/ 41 h 41"/>
                <a:gd name="T2" fmla="*/ 20 w 20"/>
                <a:gd name="T3" fmla="*/ 0 h 41"/>
                <a:gd name="T4" fmla="*/ 0 w 20"/>
                <a:gd name="T5" fmla="*/ 0 h 41"/>
                <a:gd name="T6" fmla="*/ 0 w 20"/>
                <a:gd name="T7" fmla="*/ 24 h 41"/>
                <a:gd name="T8" fmla="*/ 20 w 20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1">
                  <a:moveTo>
                    <a:pt x="20" y="41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20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Oval 7"/>
            <p:cNvSpPr>
              <a:spLocks noChangeArrowheads="1"/>
            </p:cNvSpPr>
            <p:nvPr/>
          </p:nvSpPr>
          <p:spPr bwMode="auto">
            <a:xfrm>
              <a:off x="1777255" y="1484179"/>
              <a:ext cx="52412" cy="5490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4" name="Group 44"/>
          <p:cNvGrpSpPr/>
          <p:nvPr/>
        </p:nvGrpSpPr>
        <p:grpSpPr>
          <a:xfrm>
            <a:off x="5078815" y="2843853"/>
            <a:ext cx="500007" cy="406870"/>
            <a:chOff x="1550139" y="1314466"/>
            <a:chExt cx="509139" cy="414300"/>
          </a:xfrm>
          <a:solidFill>
            <a:schemeClr val="bg1"/>
          </a:solidFill>
        </p:grpSpPr>
        <p:sp>
          <p:nvSpPr>
            <p:cNvPr id="65" name="Freeform 5"/>
            <p:cNvSpPr>
              <a:spLocks noEditPoints="1"/>
            </p:cNvSpPr>
            <p:nvPr/>
          </p:nvSpPr>
          <p:spPr bwMode="auto">
            <a:xfrm>
              <a:off x="1550139" y="1314466"/>
              <a:ext cx="509139" cy="414300"/>
            </a:xfrm>
            <a:custGeom>
              <a:avLst/>
              <a:gdLst>
                <a:gd name="T0" fmla="*/ 78 w 153"/>
                <a:gd name="T1" fmla="*/ 0 h 125"/>
                <a:gd name="T2" fmla="*/ 0 w 153"/>
                <a:gd name="T3" fmla="*/ 69 h 125"/>
                <a:gd name="T4" fmla="*/ 15 w 153"/>
                <a:gd name="T5" fmla="*/ 69 h 125"/>
                <a:gd name="T6" fmla="*/ 21 w 153"/>
                <a:gd name="T7" fmla="*/ 64 h 125"/>
                <a:gd name="T8" fmla="*/ 21 w 153"/>
                <a:gd name="T9" fmla="*/ 121 h 125"/>
                <a:gd name="T10" fmla="*/ 24 w 153"/>
                <a:gd name="T11" fmla="*/ 125 h 125"/>
                <a:gd name="T12" fmla="*/ 62 w 153"/>
                <a:gd name="T13" fmla="*/ 125 h 125"/>
                <a:gd name="T14" fmla="*/ 63 w 153"/>
                <a:gd name="T15" fmla="*/ 93 h 125"/>
                <a:gd name="T16" fmla="*/ 67 w 153"/>
                <a:gd name="T17" fmla="*/ 88 h 125"/>
                <a:gd name="T18" fmla="*/ 83 w 153"/>
                <a:gd name="T19" fmla="*/ 88 h 125"/>
                <a:gd name="T20" fmla="*/ 89 w 153"/>
                <a:gd name="T21" fmla="*/ 93 h 125"/>
                <a:gd name="T22" fmla="*/ 89 w 153"/>
                <a:gd name="T23" fmla="*/ 125 h 125"/>
                <a:gd name="T24" fmla="*/ 126 w 153"/>
                <a:gd name="T25" fmla="*/ 125 h 125"/>
                <a:gd name="T26" fmla="*/ 130 w 153"/>
                <a:gd name="T27" fmla="*/ 120 h 125"/>
                <a:gd name="T28" fmla="*/ 130 w 153"/>
                <a:gd name="T29" fmla="*/ 63 h 125"/>
                <a:gd name="T30" fmla="*/ 136 w 153"/>
                <a:gd name="T31" fmla="*/ 69 h 125"/>
                <a:gd name="T32" fmla="*/ 153 w 153"/>
                <a:gd name="T33" fmla="*/ 69 h 125"/>
                <a:gd name="T34" fmla="*/ 78 w 153"/>
                <a:gd name="T35" fmla="*/ 0 h 125"/>
                <a:gd name="T36" fmla="*/ 76 w 153"/>
                <a:gd name="T37" fmla="*/ 76 h 125"/>
                <a:gd name="T38" fmla="*/ 60 w 153"/>
                <a:gd name="T39" fmla="*/ 60 h 125"/>
                <a:gd name="T40" fmla="*/ 76 w 153"/>
                <a:gd name="T41" fmla="*/ 43 h 125"/>
                <a:gd name="T42" fmla="*/ 92 w 153"/>
                <a:gd name="T43" fmla="*/ 60 h 125"/>
                <a:gd name="T44" fmla="*/ 76 w 153"/>
                <a:gd name="T45" fmla="*/ 7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3" h="125">
                  <a:moveTo>
                    <a:pt x="78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5" y="78"/>
                    <a:pt x="15" y="69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5"/>
                    <a:pt x="24" y="125"/>
                  </a:cubicBezTo>
                  <a:cubicBezTo>
                    <a:pt x="28" y="125"/>
                    <a:pt x="62" y="125"/>
                    <a:pt x="62" y="125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2" y="88"/>
                    <a:pt x="67" y="8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9" y="88"/>
                    <a:pt x="89" y="93"/>
                    <a:pt x="89" y="93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89" y="125"/>
                    <a:pt x="121" y="125"/>
                    <a:pt x="126" y="125"/>
                  </a:cubicBezTo>
                  <a:cubicBezTo>
                    <a:pt x="131" y="125"/>
                    <a:pt x="130" y="120"/>
                    <a:pt x="130" y="120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48" y="77"/>
                    <a:pt x="153" y="69"/>
                    <a:pt x="153" y="69"/>
                  </a:cubicBezTo>
                  <a:lnTo>
                    <a:pt x="78" y="0"/>
                  </a:lnTo>
                  <a:close/>
                  <a:moveTo>
                    <a:pt x="76" y="76"/>
                  </a:moveTo>
                  <a:cubicBezTo>
                    <a:pt x="67" y="76"/>
                    <a:pt x="60" y="69"/>
                    <a:pt x="60" y="60"/>
                  </a:cubicBezTo>
                  <a:cubicBezTo>
                    <a:pt x="60" y="50"/>
                    <a:pt x="67" y="43"/>
                    <a:pt x="76" y="43"/>
                  </a:cubicBezTo>
                  <a:cubicBezTo>
                    <a:pt x="85" y="43"/>
                    <a:pt x="92" y="50"/>
                    <a:pt x="92" y="60"/>
                  </a:cubicBezTo>
                  <a:cubicBezTo>
                    <a:pt x="92" y="69"/>
                    <a:pt x="85" y="76"/>
                    <a:pt x="7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"/>
            <p:cNvSpPr>
              <a:spLocks/>
            </p:cNvSpPr>
            <p:nvPr/>
          </p:nvSpPr>
          <p:spPr bwMode="auto">
            <a:xfrm>
              <a:off x="1949464" y="1366877"/>
              <a:ext cx="49916" cy="102328"/>
            </a:xfrm>
            <a:custGeom>
              <a:avLst/>
              <a:gdLst>
                <a:gd name="T0" fmla="*/ 20 w 20"/>
                <a:gd name="T1" fmla="*/ 41 h 41"/>
                <a:gd name="T2" fmla="*/ 20 w 20"/>
                <a:gd name="T3" fmla="*/ 0 h 41"/>
                <a:gd name="T4" fmla="*/ 0 w 20"/>
                <a:gd name="T5" fmla="*/ 0 h 41"/>
                <a:gd name="T6" fmla="*/ 0 w 20"/>
                <a:gd name="T7" fmla="*/ 24 h 41"/>
                <a:gd name="T8" fmla="*/ 20 w 20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1">
                  <a:moveTo>
                    <a:pt x="20" y="41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20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7"/>
            <p:cNvSpPr>
              <a:spLocks noChangeArrowheads="1"/>
            </p:cNvSpPr>
            <p:nvPr/>
          </p:nvSpPr>
          <p:spPr bwMode="auto">
            <a:xfrm>
              <a:off x="1777255" y="1484179"/>
              <a:ext cx="52412" cy="5490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8" name="Group 44"/>
          <p:cNvGrpSpPr/>
          <p:nvPr/>
        </p:nvGrpSpPr>
        <p:grpSpPr>
          <a:xfrm>
            <a:off x="6488051" y="2834048"/>
            <a:ext cx="500007" cy="406870"/>
            <a:chOff x="1550139" y="1314466"/>
            <a:chExt cx="509139" cy="414300"/>
          </a:xfrm>
          <a:solidFill>
            <a:schemeClr val="bg1"/>
          </a:solidFill>
        </p:grpSpPr>
        <p:sp>
          <p:nvSpPr>
            <p:cNvPr id="69" name="Freeform 5"/>
            <p:cNvSpPr>
              <a:spLocks noEditPoints="1"/>
            </p:cNvSpPr>
            <p:nvPr/>
          </p:nvSpPr>
          <p:spPr bwMode="auto">
            <a:xfrm>
              <a:off x="1550139" y="1314466"/>
              <a:ext cx="509139" cy="414300"/>
            </a:xfrm>
            <a:custGeom>
              <a:avLst/>
              <a:gdLst>
                <a:gd name="T0" fmla="*/ 78 w 153"/>
                <a:gd name="T1" fmla="*/ 0 h 125"/>
                <a:gd name="T2" fmla="*/ 0 w 153"/>
                <a:gd name="T3" fmla="*/ 69 h 125"/>
                <a:gd name="T4" fmla="*/ 15 w 153"/>
                <a:gd name="T5" fmla="*/ 69 h 125"/>
                <a:gd name="T6" fmla="*/ 21 w 153"/>
                <a:gd name="T7" fmla="*/ 64 h 125"/>
                <a:gd name="T8" fmla="*/ 21 w 153"/>
                <a:gd name="T9" fmla="*/ 121 h 125"/>
                <a:gd name="T10" fmla="*/ 24 w 153"/>
                <a:gd name="T11" fmla="*/ 125 h 125"/>
                <a:gd name="T12" fmla="*/ 62 w 153"/>
                <a:gd name="T13" fmla="*/ 125 h 125"/>
                <a:gd name="T14" fmla="*/ 63 w 153"/>
                <a:gd name="T15" fmla="*/ 93 h 125"/>
                <a:gd name="T16" fmla="*/ 67 w 153"/>
                <a:gd name="T17" fmla="*/ 88 h 125"/>
                <a:gd name="T18" fmla="*/ 83 w 153"/>
                <a:gd name="T19" fmla="*/ 88 h 125"/>
                <a:gd name="T20" fmla="*/ 89 w 153"/>
                <a:gd name="T21" fmla="*/ 93 h 125"/>
                <a:gd name="T22" fmla="*/ 89 w 153"/>
                <a:gd name="T23" fmla="*/ 125 h 125"/>
                <a:gd name="T24" fmla="*/ 126 w 153"/>
                <a:gd name="T25" fmla="*/ 125 h 125"/>
                <a:gd name="T26" fmla="*/ 130 w 153"/>
                <a:gd name="T27" fmla="*/ 120 h 125"/>
                <a:gd name="T28" fmla="*/ 130 w 153"/>
                <a:gd name="T29" fmla="*/ 63 h 125"/>
                <a:gd name="T30" fmla="*/ 136 w 153"/>
                <a:gd name="T31" fmla="*/ 69 h 125"/>
                <a:gd name="T32" fmla="*/ 153 w 153"/>
                <a:gd name="T33" fmla="*/ 69 h 125"/>
                <a:gd name="T34" fmla="*/ 78 w 153"/>
                <a:gd name="T35" fmla="*/ 0 h 125"/>
                <a:gd name="T36" fmla="*/ 76 w 153"/>
                <a:gd name="T37" fmla="*/ 76 h 125"/>
                <a:gd name="T38" fmla="*/ 60 w 153"/>
                <a:gd name="T39" fmla="*/ 60 h 125"/>
                <a:gd name="T40" fmla="*/ 76 w 153"/>
                <a:gd name="T41" fmla="*/ 43 h 125"/>
                <a:gd name="T42" fmla="*/ 92 w 153"/>
                <a:gd name="T43" fmla="*/ 60 h 125"/>
                <a:gd name="T44" fmla="*/ 76 w 153"/>
                <a:gd name="T45" fmla="*/ 7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3" h="125">
                  <a:moveTo>
                    <a:pt x="78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5" y="78"/>
                    <a:pt x="15" y="69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5"/>
                    <a:pt x="24" y="125"/>
                  </a:cubicBezTo>
                  <a:cubicBezTo>
                    <a:pt x="28" y="125"/>
                    <a:pt x="62" y="125"/>
                    <a:pt x="62" y="125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2" y="88"/>
                    <a:pt x="67" y="8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9" y="88"/>
                    <a:pt x="89" y="93"/>
                    <a:pt x="89" y="93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89" y="125"/>
                    <a:pt x="121" y="125"/>
                    <a:pt x="126" y="125"/>
                  </a:cubicBezTo>
                  <a:cubicBezTo>
                    <a:pt x="131" y="125"/>
                    <a:pt x="130" y="120"/>
                    <a:pt x="130" y="120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48" y="77"/>
                    <a:pt x="153" y="69"/>
                    <a:pt x="153" y="69"/>
                  </a:cubicBezTo>
                  <a:lnTo>
                    <a:pt x="78" y="0"/>
                  </a:lnTo>
                  <a:close/>
                  <a:moveTo>
                    <a:pt x="76" y="76"/>
                  </a:moveTo>
                  <a:cubicBezTo>
                    <a:pt x="67" y="76"/>
                    <a:pt x="60" y="69"/>
                    <a:pt x="60" y="60"/>
                  </a:cubicBezTo>
                  <a:cubicBezTo>
                    <a:pt x="60" y="50"/>
                    <a:pt x="67" y="43"/>
                    <a:pt x="76" y="43"/>
                  </a:cubicBezTo>
                  <a:cubicBezTo>
                    <a:pt x="85" y="43"/>
                    <a:pt x="92" y="50"/>
                    <a:pt x="92" y="60"/>
                  </a:cubicBezTo>
                  <a:cubicBezTo>
                    <a:pt x="92" y="69"/>
                    <a:pt x="85" y="76"/>
                    <a:pt x="7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"/>
            <p:cNvSpPr>
              <a:spLocks/>
            </p:cNvSpPr>
            <p:nvPr/>
          </p:nvSpPr>
          <p:spPr bwMode="auto">
            <a:xfrm>
              <a:off x="1949464" y="1366877"/>
              <a:ext cx="49916" cy="102328"/>
            </a:xfrm>
            <a:custGeom>
              <a:avLst/>
              <a:gdLst>
                <a:gd name="T0" fmla="*/ 20 w 20"/>
                <a:gd name="T1" fmla="*/ 41 h 41"/>
                <a:gd name="T2" fmla="*/ 20 w 20"/>
                <a:gd name="T3" fmla="*/ 0 h 41"/>
                <a:gd name="T4" fmla="*/ 0 w 20"/>
                <a:gd name="T5" fmla="*/ 0 h 41"/>
                <a:gd name="T6" fmla="*/ 0 w 20"/>
                <a:gd name="T7" fmla="*/ 24 h 41"/>
                <a:gd name="T8" fmla="*/ 20 w 20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1">
                  <a:moveTo>
                    <a:pt x="20" y="41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20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Oval 7"/>
            <p:cNvSpPr>
              <a:spLocks noChangeArrowheads="1"/>
            </p:cNvSpPr>
            <p:nvPr/>
          </p:nvSpPr>
          <p:spPr bwMode="auto">
            <a:xfrm>
              <a:off x="1777255" y="1484179"/>
              <a:ext cx="52412" cy="5490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2" name="Group 44"/>
          <p:cNvGrpSpPr/>
          <p:nvPr/>
        </p:nvGrpSpPr>
        <p:grpSpPr>
          <a:xfrm>
            <a:off x="7947581" y="2832895"/>
            <a:ext cx="500007" cy="406870"/>
            <a:chOff x="1550139" y="1314466"/>
            <a:chExt cx="509139" cy="414300"/>
          </a:xfrm>
          <a:solidFill>
            <a:schemeClr val="bg1"/>
          </a:solidFill>
        </p:grpSpPr>
        <p:sp>
          <p:nvSpPr>
            <p:cNvPr id="73" name="Freeform 5"/>
            <p:cNvSpPr>
              <a:spLocks noEditPoints="1"/>
            </p:cNvSpPr>
            <p:nvPr/>
          </p:nvSpPr>
          <p:spPr bwMode="auto">
            <a:xfrm>
              <a:off x="1550139" y="1314466"/>
              <a:ext cx="509139" cy="414300"/>
            </a:xfrm>
            <a:custGeom>
              <a:avLst/>
              <a:gdLst>
                <a:gd name="T0" fmla="*/ 78 w 153"/>
                <a:gd name="T1" fmla="*/ 0 h 125"/>
                <a:gd name="T2" fmla="*/ 0 w 153"/>
                <a:gd name="T3" fmla="*/ 69 h 125"/>
                <a:gd name="T4" fmla="*/ 15 w 153"/>
                <a:gd name="T5" fmla="*/ 69 h 125"/>
                <a:gd name="T6" fmla="*/ 21 w 153"/>
                <a:gd name="T7" fmla="*/ 64 h 125"/>
                <a:gd name="T8" fmla="*/ 21 w 153"/>
                <a:gd name="T9" fmla="*/ 121 h 125"/>
                <a:gd name="T10" fmla="*/ 24 w 153"/>
                <a:gd name="T11" fmla="*/ 125 h 125"/>
                <a:gd name="T12" fmla="*/ 62 w 153"/>
                <a:gd name="T13" fmla="*/ 125 h 125"/>
                <a:gd name="T14" fmla="*/ 63 w 153"/>
                <a:gd name="T15" fmla="*/ 93 h 125"/>
                <a:gd name="T16" fmla="*/ 67 w 153"/>
                <a:gd name="T17" fmla="*/ 88 h 125"/>
                <a:gd name="T18" fmla="*/ 83 w 153"/>
                <a:gd name="T19" fmla="*/ 88 h 125"/>
                <a:gd name="T20" fmla="*/ 89 w 153"/>
                <a:gd name="T21" fmla="*/ 93 h 125"/>
                <a:gd name="T22" fmla="*/ 89 w 153"/>
                <a:gd name="T23" fmla="*/ 125 h 125"/>
                <a:gd name="T24" fmla="*/ 126 w 153"/>
                <a:gd name="T25" fmla="*/ 125 h 125"/>
                <a:gd name="T26" fmla="*/ 130 w 153"/>
                <a:gd name="T27" fmla="*/ 120 h 125"/>
                <a:gd name="T28" fmla="*/ 130 w 153"/>
                <a:gd name="T29" fmla="*/ 63 h 125"/>
                <a:gd name="T30" fmla="*/ 136 w 153"/>
                <a:gd name="T31" fmla="*/ 69 h 125"/>
                <a:gd name="T32" fmla="*/ 153 w 153"/>
                <a:gd name="T33" fmla="*/ 69 h 125"/>
                <a:gd name="T34" fmla="*/ 78 w 153"/>
                <a:gd name="T35" fmla="*/ 0 h 125"/>
                <a:gd name="T36" fmla="*/ 76 w 153"/>
                <a:gd name="T37" fmla="*/ 76 h 125"/>
                <a:gd name="T38" fmla="*/ 60 w 153"/>
                <a:gd name="T39" fmla="*/ 60 h 125"/>
                <a:gd name="T40" fmla="*/ 76 w 153"/>
                <a:gd name="T41" fmla="*/ 43 h 125"/>
                <a:gd name="T42" fmla="*/ 92 w 153"/>
                <a:gd name="T43" fmla="*/ 60 h 125"/>
                <a:gd name="T44" fmla="*/ 76 w 153"/>
                <a:gd name="T45" fmla="*/ 7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3" h="125">
                  <a:moveTo>
                    <a:pt x="78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5" y="78"/>
                    <a:pt x="15" y="69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5"/>
                    <a:pt x="24" y="125"/>
                  </a:cubicBezTo>
                  <a:cubicBezTo>
                    <a:pt x="28" y="125"/>
                    <a:pt x="62" y="125"/>
                    <a:pt x="62" y="125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2" y="88"/>
                    <a:pt x="67" y="8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9" y="88"/>
                    <a:pt x="89" y="93"/>
                    <a:pt x="89" y="93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89" y="125"/>
                    <a:pt x="121" y="125"/>
                    <a:pt x="126" y="125"/>
                  </a:cubicBezTo>
                  <a:cubicBezTo>
                    <a:pt x="131" y="125"/>
                    <a:pt x="130" y="120"/>
                    <a:pt x="130" y="120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48" y="77"/>
                    <a:pt x="153" y="69"/>
                    <a:pt x="153" y="69"/>
                  </a:cubicBezTo>
                  <a:lnTo>
                    <a:pt x="78" y="0"/>
                  </a:lnTo>
                  <a:close/>
                  <a:moveTo>
                    <a:pt x="76" y="76"/>
                  </a:moveTo>
                  <a:cubicBezTo>
                    <a:pt x="67" y="76"/>
                    <a:pt x="60" y="69"/>
                    <a:pt x="60" y="60"/>
                  </a:cubicBezTo>
                  <a:cubicBezTo>
                    <a:pt x="60" y="50"/>
                    <a:pt x="67" y="43"/>
                    <a:pt x="76" y="43"/>
                  </a:cubicBezTo>
                  <a:cubicBezTo>
                    <a:pt x="85" y="43"/>
                    <a:pt x="92" y="50"/>
                    <a:pt x="92" y="60"/>
                  </a:cubicBezTo>
                  <a:cubicBezTo>
                    <a:pt x="92" y="69"/>
                    <a:pt x="85" y="76"/>
                    <a:pt x="7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"/>
            <p:cNvSpPr>
              <a:spLocks/>
            </p:cNvSpPr>
            <p:nvPr/>
          </p:nvSpPr>
          <p:spPr bwMode="auto">
            <a:xfrm>
              <a:off x="1949464" y="1366877"/>
              <a:ext cx="49916" cy="102328"/>
            </a:xfrm>
            <a:custGeom>
              <a:avLst/>
              <a:gdLst>
                <a:gd name="T0" fmla="*/ 20 w 20"/>
                <a:gd name="T1" fmla="*/ 41 h 41"/>
                <a:gd name="T2" fmla="*/ 20 w 20"/>
                <a:gd name="T3" fmla="*/ 0 h 41"/>
                <a:gd name="T4" fmla="*/ 0 w 20"/>
                <a:gd name="T5" fmla="*/ 0 h 41"/>
                <a:gd name="T6" fmla="*/ 0 w 20"/>
                <a:gd name="T7" fmla="*/ 24 h 41"/>
                <a:gd name="T8" fmla="*/ 20 w 20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1">
                  <a:moveTo>
                    <a:pt x="20" y="41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20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7"/>
            <p:cNvSpPr>
              <a:spLocks noChangeArrowheads="1"/>
            </p:cNvSpPr>
            <p:nvPr/>
          </p:nvSpPr>
          <p:spPr bwMode="auto">
            <a:xfrm>
              <a:off x="1777255" y="1484179"/>
              <a:ext cx="52412" cy="5490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8" name="Group 8"/>
          <p:cNvGrpSpPr/>
          <p:nvPr/>
        </p:nvGrpSpPr>
        <p:grpSpPr>
          <a:xfrm>
            <a:off x="3133049" y="1809751"/>
            <a:ext cx="1302941" cy="1922622"/>
            <a:chOff x="3869114" y="1918101"/>
            <a:chExt cx="1302941" cy="1796649"/>
          </a:xfrm>
          <a:solidFill>
            <a:schemeClr val="accent6">
              <a:lumMod val="75000"/>
            </a:schemeClr>
          </a:solidFill>
        </p:grpSpPr>
        <p:sp>
          <p:nvSpPr>
            <p:cNvPr id="49" name="Rectangle 13"/>
            <p:cNvSpPr/>
            <p:nvPr/>
          </p:nvSpPr>
          <p:spPr>
            <a:xfrm>
              <a:off x="4101927" y="2391138"/>
              <a:ext cx="877212" cy="13236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Isosceles Triangle 14"/>
            <p:cNvSpPr/>
            <p:nvPr/>
          </p:nvSpPr>
          <p:spPr>
            <a:xfrm>
              <a:off x="3869114" y="1918101"/>
              <a:ext cx="1302941" cy="56161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3365542" y="3353045"/>
            <a:ext cx="87753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 anchor="ctr">
            <a:spAutoFit/>
          </a:bodyPr>
          <a:lstStyle/>
          <a:p>
            <a:pPr algn="ctr" defTabSz="1088232"/>
            <a:r>
              <a:rPr lang="ru-RU" sz="900" b="1" dirty="0" smtClean="0">
                <a:solidFill>
                  <a:schemeClr val="bg1"/>
                </a:solidFill>
                <a:latin typeface="+mj-lt"/>
                <a:ea typeface="Open Sans" pitchFamily="34" charset="0"/>
                <a:cs typeface="Open Sans" pitchFamily="34" charset="0"/>
              </a:rPr>
              <a:t>С пониженным потреблением</a:t>
            </a:r>
            <a:endParaRPr lang="en-US" sz="900" b="1" dirty="0" smtClean="0">
              <a:solidFill>
                <a:schemeClr val="bg1"/>
              </a:solidFill>
              <a:latin typeface="+mj-lt"/>
              <a:ea typeface="Open Sans" pitchFamily="34" charset="0"/>
              <a:cs typeface="Open Sans" pitchFamily="34" charset="0"/>
            </a:endParaRPr>
          </a:p>
        </p:txBody>
      </p:sp>
      <p:grpSp>
        <p:nvGrpSpPr>
          <p:cNvPr id="52" name="Group 44"/>
          <p:cNvGrpSpPr/>
          <p:nvPr/>
        </p:nvGrpSpPr>
        <p:grpSpPr>
          <a:xfrm>
            <a:off x="3536833" y="2832220"/>
            <a:ext cx="500007" cy="406870"/>
            <a:chOff x="1550139" y="1314466"/>
            <a:chExt cx="509139" cy="414300"/>
          </a:xfrm>
          <a:solidFill>
            <a:schemeClr val="bg1"/>
          </a:solidFill>
        </p:grpSpPr>
        <p:sp>
          <p:nvSpPr>
            <p:cNvPr id="53" name="Freeform 5"/>
            <p:cNvSpPr>
              <a:spLocks noEditPoints="1"/>
            </p:cNvSpPr>
            <p:nvPr/>
          </p:nvSpPr>
          <p:spPr bwMode="auto">
            <a:xfrm>
              <a:off x="1550139" y="1314466"/>
              <a:ext cx="509139" cy="414300"/>
            </a:xfrm>
            <a:custGeom>
              <a:avLst/>
              <a:gdLst>
                <a:gd name="T0" fmla="*/ 78 w 153"/>
                <a:gd name="T1" fmla="*/ 0 h 125"/>
                <a:gd name="T2" fmla="*/ 0 w 153"/>
                <a:gd name="T3" fmla="*/ 69 h 125"/>
                <a:gd name="T4" fmla="*/ 15 w 153"/>
                <a:gd name="T5" fmla="*/ 69 h 125"/>
                <a:gd name="T6" fmla="*/ 21 w 153"/>
                <a:gd name="T7" fmla="*/ 64 h 125"/>
                <a:gd name="T8" fmla="*/ 21 w 153"/>
                <a:gd name="T9" fmla="*/ 121 h 125"/>
                <a:gd name="T10" fmla="*/ 24 w 153"/>
                <a:gd name="T11" fmla="*/ 125 h 125"/>
                <a:gd name="T12" fmla="*/ 62 w 153"/>
                <a:gd name="T13" fmla="*/ 125 h 125"/>
                <a:gd name="T14" fmla="*/ 63 w 153"/>
                <a:gd name="T15" fmla="*/ 93 h 125"/>
                <a:gd name="T16" fmla="*/ 67 w 153"/>
                <a:gd name="T17" fmla="*/ 88 h 125"/>
                <a:gd name="T18" fmla="*/ 83 w 153"/>
                <a:gd name="T19" fmla="*/ 88 h 125"/>
                <a:gd name="T20" fmla="*/ 89 w 153"/>
                <a:gd name="T21" fmla="*/ 93 h 125"/>
                <a:gd name="T22" fmla="*/ 89 w 153"/>
                <a:gd name="T23" fmla="*/ 125 h 125"/>
                <a:gd name="T24" fmla="*/ 126 w 153"/>
                <a:gd name="T25" fmla="*/ 125 h 125"/>
                <a:gd name="T26" fmla="*/ 130 w 153"/>
                <a:gd name="T27" fmla="*/ 120 h 125"/>
                <a:gd name="T28" fmla="*/ 130 w 153"/>
                <a:gd name="T29" fmla="*/ 63 h 125"/>
                <a:gd name="T30" fmla="*/ 136 w 153"/>
                <a:gd name="T31" fmla="*/ 69 h 125"/>
                <a:gd name="T32" fmla="*/ 153 w 153"/>
                <a:gd name="T33" fmla="*/ 69 h 125"/>
                <a:gd name="T34" fmla="*/ 78 w 153"/>
                <a:gd name="T35" fmla="*/ 0 h 125"/>
                <a:gd name="T36" fmla="*/ 76 w 153"/>
                <a:gd name="T37" fmla="*/ 76 h 125"/>
                <a:gd name="T38" fmla="*/ 60 w 153"/>
                <a:gd name="T39" fmla="*/ 60 h 125"/>
                <a:gd name="T40" fmla="*/ 76 w 153"/>
                <a:gd name="T41" fmla="*/ 43 h 125"/>
                <a:gd name="T42" fmla="*/ 92 w 153"/>
                <a:gd name="T43" fmla="*/ 60 h 125"/>
                <a:gd name="T44" fmla="*/ 76 w 153"/>
                <a:gd name="T45" fmla="*/ 7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3" h="125">
                  <a:moveTo>
                    <a:pt x="78" y="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69"/>
                    <a:pt x="5" y="78"/>
                    <a:pt x="15" y="69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1" y="121"/>
                    <a:pt x="21" y="121"/>
                    <a:pt x="21" y="121"/>
                  </a:cubicBezTo>
                  <a:cubicBezTo>
                    <a:pt x="21" y="121"/>
                    <a:pt x="21" y="125"/>
                    <a:pt x="24" y="125"/>
                  </a:cubicBezTo>
                  <a:cubicBezTo>
                    <a:pt x="28" y="125"/>
                    <a:pt x="62" y="125"/>
                    <a:pt x="62" y="125"/>
                  </a:cubicBezTo>
                  <a:cubicBezTo>
                    <a:pt x="63" y="93"/>
                    <a:pt x="63" y="93"/>
                    <a:pt x="63" y="93"/>
                  </a:cubicBezTo>
                  <a:cubicBezTo>
                    <a:pt x="63" y="93"/>
                    <a:pt x="62" y="88"/>
                    <a:pt x="67" y="88"/>
                  </a:cubicBezTo>
                  <a:cubicBezTo>
                    <a:pt x="83" y="88"/>
                    <a:pt x="83" y="88"/>
                    <a:pt x="83" y="88"/>
                  </a:cubicBezTo>
                  <a:cubicBezTo>
                    <a:pt x="89" y="88"/>
                    <a:pt x="89" y="93"/>
                    <a:pt x="89" y="93"/>
                  </a:cubicBezTo>
                  <a:cubicBezTo>
                    <a:pt x="89" y="125"/>
                    <a:pt x="89" y="125"/>
                    <a:pt x="89" y="125"/>
                  </a:cubicBezTo>
                  <a:cubicBezTo>
                    <a:pt x="89" y="125"/>
                    <a:pt x="121" y="125"/>
                    <a:pt x="126" y="125"/>
                  </a:cubicBezTo>
                  <a:cubicBezTo>
                    <a:pt x="131" y="125"/>
                    <a:pt x="130" y="120"/>
                    <a:pt x="130" y="120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48" y="77"/>
                    <a:pt x="153" y="69"/>
                    <a:pt x="153" y="69"/>
                  </a:cubicBezTo>
                  <a:lnTo>
                    <a:pt x="78" y="0"/>
                  </a:lnTo>
                  <a:close/>
                  <a:moveTo>
                    <a:pt x="76" y="76"/>
                  </a:moveTo>
                  <a:cubicBezTo>
                    <a:pt x="67" y="76"/>
                    <a:pt x="60" y="69"/>
                    <a:pt x="60" y="60"/>
                  </a:cubicBezTo>
                  <a:cubicBezTo>
                    <a:pt x="60" y="50"/>
                    <a:pt x="67" y="43"/>
                    <a:pt x="76" y="43"/>
                  </a:cubicBezTo>
                  <a:cubicBezTo>
                    <a:pt x="85" y="43"/>
                    <a:pt x="92" y="50"/>
                    <a:pt x="92" y="60"/>
                  </a:cubicBezTo>
                  <a:cubicBezTo>
                    <a:pt x="92" y="69"/>
                    <a:pt x="85" y="76"/>
                    <a:pt x="76" y="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"/>
            <p:cNvSpPr>
              <a:spLocks/>
            </p:cNvSpPr>
            <p:nvPr/>
          </p:nvSpPr>
          <p:spPr bwMode="auto">
            <a:xfrm>
              <a:off x="1949464" y="1366877"/>
              <a:ext cx="49916" cy="102328"/>
            </a:xfrm>
            <a:custGeom>
              <a:avLst/>
              <a:gdLst>
                <a:gd name="T0" fmla="*/ 20 w 20"/>
                <a:gd name="T1" fmla="*/ 41 h 41"/>
                <a:gd name="T2" fmla="*/ 20 w 20"/>
                <a:gd name="T3" fmla="*/ 0 h 41"/>
                <a:gd name="T4" fmla="*/ 0 w 20"/>
                <a:gd name="T5" fmla="*/ 0 h 41"/>
                <a:gd name="T6" fmla="*/ 0 w 20"/>
                <a:gd name="T7" fmla="*/ 24 h 41"/>
                <a:gd name="T8" fmla="*/ 20 w 20"/>
                <a:gd name="T9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1">
                  <a:moveTo>
                    <a:pt x="20" y="41"/>
                  </a:moveTo>
                  <a:lnTo>
                    <a:pt x="20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20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7"/>
            <p:cNvSpPr>
              <a:spLocks noChangeArrowheads="1"/>
            </p:cNvSpPr>
            <p:nvPr/>
          </p:nvSpPr>
          <p:spPr bwMode="auto">
            <a:xfrm>
              <a:off x="1777255" y="1484179"/>
              <a:ext cx="52412" cy="5490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" name="Text Box 10"/>
          <p:cNvSpPr txBox="1">
            <a:spLocks noChangeArrowheads="1"/>
          </p:cNvSpPr>
          <p:nvPr/>
        </p:nvSpPr>
        <p:spPr bwMode="auto">
          <a:xfrm>
            <a:off x="3140517" y="3942006"/>
            <a:ext cx="1327902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algn="ctr" defTabSz="1088232">
              <a:defRPr/>
            </a:pP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Дом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, расходующий от </a:t>
            </a:r>
            <a:r>
              <a:rPr lang="ru-RU" sz="1050" b="1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61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до </a:t>
            </a:r>
            <a:r>
              <a:rPr lang="ru-RU" sz="1050" b="1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100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1050" dirty="0" err="1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кВтч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/м2 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в год на отопление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054552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5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25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75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250"/>
                            </p:stCondLst>
                            <p:childTnLst>
                              <p:par>
                                <p:cTn id="9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"/>
                            </p:stCondLst>
                            <p:childTnLst>
                              <p:par>
                                <p:cTn id="9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75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250"/>
                            </p:stCondLst>
                            <p:childTnLst>
                              <p:par>
                                <p:cTn id="1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750"/>
                            </p:stCondLst>
                            <p:childTnLst>
                              <p:par>
                                <p:cTn id="1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  <p:bldP spid="24" grpId="0"/>
      <p:bldP spid="25" grpId="0"/>
      <p:bldP spid="26" grpId="0"/>
      <p:bldP spid="32" grpId="0"/>
      <p:bldP spid="33" grpId="0"/>
      <p:bldP spid="34" grpId="0"/>
      <p:bldP spid="35" grpId="0"/>
      <p:bldP spid="36" grpId="0"/>
      <p:bldP spid="51" grpId="0"/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62000" y="342172"/>
            <a:ext cx="3041288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defTabSz="1088232"/>
            <a:r>
              <a:rPr lang="ru-RU" sz="20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Начальные условия:</a:t>
            </a:r>
            <a:endParaRPr lang="en-CA" sz="2000" spc="-150" dirty="0">
              <a:solidFill>
                <a:schemeClr val="bg1">
                  <a:lumMod val="50000"/>
                </a:schemeClr>
              </a:solidFill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153527"/>
            <a:ext cx="3116535" cy="2443480"/>
          </a:xfrm>
          <a:prstGeom prst="rect">
            <a:avLst/>
          </a:prstGeom>
        </p:spPr>
      </p:pic>
      <p:sp>
        <p:nvSpPr>
          <p:cNvPr id="10" name="Oval 19"/>
          <p:cNvSpPr/>
          <p:nvPr/>
        </p:nvSpPr>
        <p:spPr>
          <a:xfrm>
            <a:off x="765313" y="1166380"/>
            <a:ext cx="446913" cy="446913"/>
          </a:xfrm>
          <a:prstGeom prst="ellipse">
            <a:avLst/>
          </a:prstGeom>
          <a:solidFill>
            <a:srgbClr val="45C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0"/>
          <p:cNvSpPr/>
          <p:nvPr/>
        </p:nvSpPr>
        <p:spPr>
          <a:xfrm>
            <a:off x="1371427" y="1692456"/>
            <a:ext cx="42672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Принимаем удельный расход на ГВС – 58 кВт/</a:t>
            </a:r>
            <a:r>
              <a:rPr lang="ru-RU" sz="1050" dirty="0" err="1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м.кв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в год (из расчета 100 литров на человека в день. Расчетная площадь – 40 </a:t>
            </a:r>
            <a:r>
              <a:rPr lang="ru-RU" sz="1050" dirty="0" err="1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м.кв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. на человека) 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2" name="Oval 21"/>
          <p:cNvSpPr/>
          <p:nvPr/>
        </p:nvSpPr>
        <p:spPr>
          <a:xfrm>
            <a:off x="765313" y="1711982"/>
            <a:ext cx="446913" cy="446913"/>
          </a:xfrm>
          <a:prstGeom prst="ellipse">
            <a:avLst/>
          </a:prstGeom>
          <a:solidFill>
            <a:srgbClr val="F26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22"/>
          <p:cNvSpPr/>
          <p:nvPr/>
        </p:nvSpPr>
        <p:spPr>
          <a:xfrm>
            <a:off x="1374913" y="1101295"/>
            <a:ext cx="42672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Исследования 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проведены для 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домов 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всех типов </a:t>
            </a:r>
            <a:r>
              <a:rPr lang="ru-RU" sz="1050" dirty="0" err="1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энергоэффективности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 площадью 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от 130 до 490м2 и всех существующих тарифов для  МО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4" name="Oval 23"/>
          <p:cNvSpPr/>
          <p:nvPr/>
        </p:nvSpPr>
        <p:spPr>
          <a:xfrm>
            <a:off x="762000" y="2277819"/>
            <a:ext cx="446913" cy="446913"/>
          </a:xfrm>
          <a:prstGeom prst="ellipse">
            <a:avLst/>
          </a:prstGeom>
          <a:solidFill>
            <a:srgbClr val="B9D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24"/>
          <p:cNvSpPr/>
          <p:nvPr/>
        </p:nvSpPr>
        <p:spPr>
          <a:xfrm>
            <a:off x="1298713" y="2293526"/>
            <a:ext cx="367407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Данные на 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примере 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пассивных 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 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стандартных домов 130м2 </a:t>
            </a:r>
            <a:r>
              <a:rPr lang="ru-RU" sz="1050" dirty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и </a:t>
            </a:r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490м2</a:t>
            </a:r>
            <a:endParaRPr lang="en-US" sz="1050" dirty="0">
              <a:solidFill>
                <a:schemeClr val="bg1">
                  <a:lumMod val="65000"/>
                </a:schemeClr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3" name="Oval 23"/>
          <p:cNvSpPr/>
          <p:nvPr/>
        </p:nvSpPr>
        <p:spPr>
          <a:xfrm>
            <a:off x="762000" y="2828875"/>
            <a:ext cx="446913" cy="446913"/>
          </a:xfrm>
          <a:prstGeom prst="ellipse">
            <a:avLst/>
          </a:prstGeom>
          <a:solidFill>
            <a:srgbClr val="0E7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4"/>
          <p:cNvSpPr/>
          <p:nvPr/>
        </p:nvSpPr>
        <p:spPr>
          <a:xfrm>
            <a:off x="1298713" y="2844582"/>
            <a:ext cx="395908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При расчете отопления на газу добавлено 12000 рублей на годовое сервисное обслуживание</a:t>
            </a:r>
          </a:p>
        </p:txBody>
      </p:sp>
      <p:sp>
        <p:nvSpPr>
          <p:cNvPr id="25" name="Oval 23"/>
          <p:cNvSpPr/>
          <p:nvPr/>
        </p:nvSpPr>
        <p:spPr>
          <a:xfrm>
            <a:off x="762000" y="3373551"/>
            <a:ext cx="446913" cy="44691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4"/>
          <p:cNvSpPr/>
          <p:nvPr/>
        </p:nvSpPr>
        <p:spPr>
          <a:xfrm>
            <a:off x="1298713" y="3389258"/>
            <a:ext cx="395908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Рассматриваются условия комфортного проживания: стандартный дом с системой кондиционирования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3937037706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23" grpId="0" animBg="1"/>
      <p:bldP spid="24" grpId="0"/>
      <p:bldP spid="25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9"/>
          <p:cNvSpPr/>
          <p:nvPr/>
        </p:nvSpPr>
        <p:spPr>
          <a:xfrm>
            <a:off x="604511" y="316137"/>
            <a:ext cx="446913" cy="446913"/>
          </a:xfrm>
          <a:prstGeom prst="ellipse">
            <a:avLst/>
          </a:prstGeom>
          <a:solidFill>
            <a:srgbClr val="45C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104781" y="361950"/>
            <a:ext cx="4666889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defTabSz="1088232"/>
            <a:r>
              <a:rPr lang="ru-RU" sz="20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Потребление (</a:t>
            </a:r>
            <a:r>
              <a:rPr lang="ru-RU" sz="2000" spc="-150" dirty="0" err="1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кВт.ч</a:t>
            </a:r>
            <a:r>
              <a:rPr lang="ru-RU" sz="20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) и мощность (кВт)</a:t>
            </a:r>
            <a:endParaRPr lang="en-CA" sz="2000" spc="-150" dirty="0">
              <a:solidFill>
                <a:schemeClr val="bg1">
                  <a:lumMod val="50000"/>
                </a:schemeClr>
              </a:solidFill>
              <a:ea typeface="Open Sans" pitchFamily="34" charset="0"/>
              <a:cs typeface="Open Sans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167707"/>
              </p:ext>
            </p:extLst>
          </p:nvPr>
        </p:nvGraphicFramePr>
        <p:xfrm>
          <a:off x="685800" y="1428750"/>
          <a:ext cx="79248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Двоичный лист" r:id="rId3" imgW="5543528" imgH="1704908" progId="Excel.SheetBinaryMacroEnabled.12">
                  <p:embed/>
                </p:oleObj>
              </mc:Choice>
              <mc:Fallback>
                <p:oleObj name="Двоичный лист" r:id="rId3" imgW="5543528" imgH="1704908" progId="Excel.SheetBinary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428750"/>
                        <a:ext cx="7924800" cy="289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7650803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21"/>
          <p:cNvSpPr/>
          <p:nvPr/>
        </p:nvSpPr>
        <p:spPr>
          <a:xfrm>
            <a:off x="533400" y="438150"/>
            <a:ext cx="446913" cy="446913"/>
          </a:xfrm>
          <a:prstGeom prst="ellipse">
            <a:avLst/>
          </a:prstGeom>
          <a:solidFill>
            <a:srgbClr val="F26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044796" y="438150"/>
            <a:ext cx="459400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defTabSz="1088232"/>
            <a:r>
              <a:rPr lang="ru-RU" sz="2000" spc="-150" dirty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Годовые расходы на </a:t>
            </a:r>
            <a:r>
              <a:rPr lang="ru-RU" sz="20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отопление (рублей) </a:t>
            </a:r>
            <a:endParaRPr lang="en-CA" sz="2000" spc="-150" dirty="0">
              <a:solidFill>
                <a:schemeClr val="bg1">
                  <a:lumMod val="50000"/>
                </a:schemeClr>
              </a:solidFill>
              <a:ea typeface="Open Sans" pitchFamily="34" charset="0"/>
              <a:cs typeface="Open Sans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584383"/>
              </p:ext>
            </p:extLst>
          </p:nvPr>
        </p:nvGraphicFramePr>
        <p:xfrm>
          <a:off x="601198" y="1047750"/>
          <a:ext cx="7525484" cy="1416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Двоичный лист" r:id="rId3" imgW="4819553" imgH="1304938" progId="Excel.SheetBinaryMacroEnabled.12">
                  <p:embed/>
                </p:oleObj>
              </mc:Choice>
              <mc:Fallback>
                <p:oleObj name="Двоичный лист" r:id="rId3" imgW="4819553" imgH="1304938" progId="Excel.SheetBinaryMacroEnabled.12">
                  <p:embed/>
                  <p:pic>
                    <p:nvPicPr>
                      <p:cNvPr id="6" name="Объект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198" y="1047750"/>
                        <a:ext cx="7525484" cy="14161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21"/>
          <p:cNvSpPr/>
          <p:nvPr/>
        </p:nvSpPr>
        <p:spPr>
          <a:xfrm>
            <a:off x="468917" y="2743566"/>
            <a:ext cx="446913" cy="446913"/>
          </a:xfrm>
          <a:prstGeom prst="ellipse">
            <a:avLst/>
          </a:prstGeom>
          <a:solidFill>
            <a:srgbClr val="F26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80313" y="2743566"/>
            <a:ext cx="4594003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defTabSz="1088232"/>
            <a:r>
              <a:rPr lang="ru-RU" sz="2000" spc="-150" dirty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Годовые расходы на </a:t>
            </a:r>
            <a:r>
              <a:rPr lang="ru-RU" sz="2000" spc="-150" dirty="0" smtClean="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отопление +  ГВС (рублей) </a:t>
            </a:r>
            <a:endParaRPr lang="en-CA" sz="2000" spc="-150" dirty="0">
              <a:solidFill>
                <a:schemeClr val="bg1">
                  <a:lumMod val="50000"/>
                </a:schemeClr>
              </a:solidFill>
              <a:ea typeface="Open Sans" pitchFamily="34" charset="0"/>
              <a:cs typeface="Open Sans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116633"/>
              </p:ext>
            </p:extLst>
          </p:nvPr>
        </p:nvGraphicFramePr>
        <p:xfrm>
          <a:off x="574694" y="3257550"/>
          <a:ext cx="7525484" cy="1416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Двоичный лист" r:id="rId5" imgW="4819553" imgH="1304938" progId="Excel.SheetBinaryMacroEnabled.12">
                  <p:embed/>
                </p:oleObj>
              </mc:Choice>
              <mc:Fallback>
                <p:oleObj name="Двоичный лист" r:id="rId5" imgW="4819553" imgH="1304938" progId="Excel.SheetBinaryMacroEnabled.12">
                  <p:embed/>
                  <p:pic>
                    <p:nvPicPr>
                      <p:cNvPr id="6" name="Объект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4694" y="3257550"/>
                        <a:ext cx="7525484" cy="14161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1143988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/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18640</TotalTime>
  <Words>1106</Words>
  <Application>Microsoft Office PowerPoint</Application>
  <PresentationFormat>Экран (16:9)</PresentationFormat>
  <Paragraphs>192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Open Sans</vt:lpstr>
      <vt:lpstr>Office Theme</vt:lpstr>
      <vt:lpstr>Лист</vt:lpstr>
      <vt:lpstr>Двоичный 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Александр Лещенко</cp:lastModifiedBy>
  <cp:revision>566</cp:revision>
  <dcterms:created xsi:type="dcterms:W3CDTF">2014-03-07T23:19:25Z</dcterms:created>
  <dcterms:modified xsi:type="dcterms:W3CDTF">2018-03-30T14:53:04Z</dcterms:modified>
</cp:coreProperties>
</file>